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67" r:id="rId7"/>
    <p:sldId id="268" r:id="rId8"/>
    <p:sldId id="258" r:id="rId9"/>
    <p:sldId id="259" r:id="rId10"/>
    <p:sldId id="262" r:id="rId11"/>
    <p:sldId id="264" r:id="rId12"/>
    <p:sldId id="265" r:id="rId13"/>
    <p:sldId id="266" r:id="rId14"/>
  </p:sldIdLst>
  <p:sldSz cx="18288000" cy="10287000"/>
  <p:notesSz cx="6858000" cy="9144000"/>
  <p:embeddedFontLst>
    <p:embeddedFont>
      <p:font typeface="Arial Black" panose="020B0A04020102020204" pitchFamily="34" charset="0"/>
      <p:bold r:id="rId15"/>
    </p:embeddedFont>
    <p:embeddedFont>
      <p:font typeface="Calibri" panose="020F0502020204030204" pitchFamily="34" charset="0"/>
      <p:regular r:id="rId16"/>
      <p:bold r:id="rId17"/>
      <p:italic r:id="rId18"/>
      <p:boldItalic r:id="rId19"/>
    </p:embeddedFont>
    <p:embeddedFont>
      <p:font typeface="Lato" panose="020F0502020204030203" pitchFamily="34" charset="0"/>
      <p:regular r:id="rId20"/>
      <p:bold r:id="rId21"/>
      <p:italic r:id="rId22"/>
      <p:boldItalic r:id="rId23"/>
    </p:embeddedFont>
    <p:embeddedFont>
      <p:font typeface="Lato Bold" panose="020F0502020204030203" charset="0"/>
      <p:regular r:id="rId24"/>
      <p:bold r:id="rId25"/>
    </p:embeddedFont>
    <p:embeddedFont>
      <p:font typeface="Lato Italics" panose="020B0604020202020204" charset="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5320"/>
    <a:srgbClr val="224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DF2257-0B50-488D-99C4-7BB1EFE422BD}" v="2" dt="2023-07-11T13:42:33.1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2" d="100"/>
          <a:sy n="72" d="100"/>
        </p:scale>
        <p:origin x="654"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font" Target="fonts/font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0.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5.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y Pursel" userId="705c1a96-eeec-4929-9c5f-903680b939bd" providerId="ADAL" clId="{52DF2257-0B50-488D-99C4-7BB1EFE422BD}"/>
    <pc:docChg chg="modSld">
      <pc:chgData name="Ashley Pursel" userId="705c1a96-eeec-4929-9c5f-903680b939bd" providerId="ADAL" clId="{52DF2257-0B50-488D-99C4-7BB1EFE422BD}" dt="2023-07-11T13:42:39.994" v="0" actId="1076"/>
      <pc:docMkLst>
        <pc:docMk/>
      </pc:docMkLst>
      <pc:sldChg chg="modSp mod">
        <pc:chgData name="Ashley Pursel" userId="705c1a96-eeec-4929-9c5f-903680b939bd" providerId="ADAL" clId="{52DF2257-0B50-488D-99C4-7BB1EFE422BD}" dt="2023-07-11T13:42:39.994" v="0" actId="1076"/>
        <pc:sldMkLst>
          <pc:docMk/>
          <pc:sldMk cId="901440030" sldId="262"/>
        </pc:sldMkLst>
        <pc:picChg chg="mod">
          <ac:chgData name="Ashley Pursel" userId="705c1a96-eeec-4929-9c5f-903680b939bd" providerId="ADAL" clId="{52DF2257-0B50-488D-99C4-7BB1EFE422BD}" dt="2023-07-11T13:42:39.994" v="0" actId="1076"/>
          <ac:picMkLst>
            <pc:docMk/>
            <pc:sldMk cId="901440030" sldId="262"/>
            <ac:picMk id="4" creationId="{DD07F120-265C-4EE9-A730-40ED62847BC7}"/>
          </ac:picMkLst>
        </pc:picChg>
      </pc:sldChg>
    </pc:docChg>
  </pc:docChgLst>
  <pc:docChgLst>
    <pc:chgData name="Ashley Pursel" userId="705c1a96-eeec-4929-9c5f-903680b939bd" providerId="ADAL" clId="{FEFD8F72-EA14-4442-BDA8-BE26D591E470}"/>
    <pc:docChg chg="undo custSel addSld modSld sldOrd">
      <pc:chgData name="Ashley Pursel" userId="705c1a96-eeec-4929-9c5f-903680b939bd" providerId="ADAL" clId="{FEFD8F72-EA14-4442-BDA8-BE26D591E470}" dt="2022-10-27T11:47:53.725" v="100" actId="255"/>
      <pc:docMkLst>
        <pc:docMk/>
      </pc:docMkLst>
      <pc:sldChg chg="modSp mod">
        <pc:chgData name="Ashley Pursel" userId="705c1a96-eeec-4929-9c5f-903680b939bd" providerId="ADAL" clId="{FEFD8F72-EA14-4442-BDA8-BE26D591E470}" dt="2022-10-27T11:47:53.725" v="100" actId="255"/>
        <pc:sldMkLst>
          <pc:docMk/>
          <pc:sldMk cId="901440030" sldId="262"/>
        </pc:sldMkLst>
        <pc:spChg chg="mod">
          <ac:chgData name="Ashley Pursel" userId="705c1a96-eeec-4929-9c5f-903680b939bd" providerId="ADAL" clId="{FEFD8F72-EA14-4442-BDA8-BE26D591E470}" dt="2022-10-27T11:47:53.725" v="100" actId="255"/>
          <ac:spMkLst>
            <pc:docMk/>
            <pc:sldMk cId="901440030" sldId="262"/>
            <ac:spMk id="6" creationId="{00000000-0000-0000-0000-000000000000}"/>
          </ac:spMkLst>
        </pc:spChg>
      </pc:sldChg>
      <pc:sldChg chg="addSp delSp modSp add mod ord">
        <pc:chgData name="Ashley Pursel" userId="705c1a96-eeec-4929-9c5f-903680b939bd" providerId="ADAL" clId="{FEFD8F72-EA14-4442-BDA8-BE26D591E470}" dt="2022-10-27T11:47:13.655" v="97"/>
        <pc:sldMkLst>
          <pc:docMk/>
          <pc:sldMk cId="3722074751" sldId="268"/>
        </pc:sldMkLst>
        <pc:spChg chg="mod">
          <ac:chgData name="Ashley Pursel" userId="705c1a96-eeec-4929-9c5f-903680b939bd" providerId="ADAL" clId="{FEFD8F72-EA14-4442-BDA8-BE26D591E470}" dt="2022-10-27T11:46:47.715" v="93" actId="14100"/>
          <ac:spMkLst>
            <pc:docMk/>
            <pc:sldMk cId="3722074751" sldId="268"/>
            <ac:spMk id="2" creationId="{00000000-0000-0000-0000-000000000000}"/>
          </ac:spMkLst>
        </pc:spChg>
        <pc:spChg chg="mod">
          <ac:chgData name="Ashley Pursel" userId="705c1a96-eeec-4929-9c5f-903680b939bd" providerId="ADAL" clId="{FEFD8F72-EA14-4442-BDA8-BE26D591E470}" dt="2022-10-27T11:46:51.466" v="94" actId="1076"/>
          <ac:spMkLst>
            <pc:docMk/>
            <pc:sldMk cId="3722074751" sldId="268"/>
            <ac:spMk id="10" creationId="{00000000-0000-0000-0000-000000000000}"/>
          </ac:spMkLst>
        </pc:spChg>
        <pc:spChg chg="mod">
          <ac:chgData name="Ashley Pursel" userId="705c1a96-eeec-4929-9c5f-903680b939bd" providerId="ADAL" clId="{FEFD8F72-EA14-4442-BDA8-BE26D591E470}" dt="2022-10-27T11:47:01.459" v="95" actId="1076"/>
          <ac:spMkLst>
            <pc:docMk/>
            <pc:sldMk cId="3722074751" sldId="268"/>
            <ac:spMk id="12" creationId="{00000000-0000-0000-0000-000000000000}"/>
          </ac:spMkLst>
        </pc:spChg>
        <pc:spChg chg="add del mod">
          <ac:chgData name="Ashley Pursel" userId="705c1a96-eeec-4929-9c5f-903680b939bd" providerId="ADAL" clId="{FEFD8F72-EA14-4442-BDA8-BE26D591E470}" dt="2022-10-27T11:47:01.459" v="95" actId="1076"/>
          <ac:spMkLst>
            <pc:docMk/>
            <pc:sldMk cId="3722074751" sldId="268"/>
            <ac:spMk id="13" creationId="{D8E02371-5792-070F-37FB-8DE21E0CD1D9}"/>
          </ac:spMkLst>
        </pc:spChg>
        <pc:grpChg chg="add del mod">
          <ac:chgData name="Ashley Pursel" userId="705c1a96-eeec-4929-9c5f-903680b939bd" providerId="ADAL" clId="{FEFD8F72-EA14-4442-BDA8-BE26D591E470}" dt="2022-10-27T11:47:01.459" v="95" actId="1076"/>
          <ac:grpSpMkLst>
            <pc:docMk/>
            <pc:sldMk cId="3722074751" sldId="268"/>
            <ac:grpSpMk id="3" creationId="{00000000-0000-0000-0000-000000000000}"/>
          </ac:grpSpMkLst>
        </pc:grpChg>
        <pc:grpChg chg="del">
          <ac:chgData name="Ashley Pursel" userId="705c1a96-eeec-4929-9c5f-903680b939bd" providerId="ADAL" clId="{FEFD8F72-EA14-4442-BDA8-BE26D591E470}" dt="2022-10-27T11:40:54.443" v="18" actId="478"/>
          <ac:grpSpMkLst>
            <pc:docMk/>
            <pc:sldMk cId="3722074751" sldId="268"/>
            <ac:grpSpMk id="5" creationId="{00000000-0000-0000-0000-000000000000}"/>
          </ac:grpSpMkLst>
        </pc:grpChg>
        <pc:grpChg chg="del mod">
          <ac:chgData name="Ashley Pursel" userId="705c1a96-eeec-4929-9c5f-903680b939bd" providerId="ADAL" clId="{FEFD8F72-EA14-4442-BDA8-BE26D591E470}" dt="2022-10-27T11:40:55.630" v="20" actId="478"/>
          <ac:grpSpMkLst>
            <pc:docMk/>
            <pc:sldMk cId="3722074751" sldId="268"/>
            <ac:grpSpMk id="7" creationId="{00000000-0000-0000-0000-000000000000}"/>
          </ac:grpSpMkLst>
        </pc:grpChg>
        <pc:grpChg chg="del">
          <ac:chgData name="Ashley Pursel" userId="705c1a96-eeec-4929-9c5f-903680b939bd" providerId="ADAL" clId="{FEFD8F72-EA14-4442-BDA8-BE26D591E470}" dt="2022-10-27T11:40:53.723" v="17" actId="478"/>
          <ac:grpSpMkLst>
            <pc:docMk/>
            <pc:sldMk cId="3722074751" sldId="268"/>
            <ac:grpSpMk id="14" creationId="{00000000-0000-0000-0000-000000000000}"/>
          </ac:grpSpMkLst>
        </pc:grpChg>
        <pc:grpChg chg="del">
          <ac:chgData name="Ashley Pursel" userId="705c1a96-eeec-4929-9c5f-903680b939bd" providerId="ADAL" clId="{FEFD8F72-EA14-4442-BDA8-BE26D591E470}" dt="2022-10-27T11:40:56.851" v="21" actId="478"/>
          <ac:grpSpMkLst>
            <pc:docMk/>
            <pc:sldMk cId="3722074751" sldId="268"/>
            <ac:grpSpMk id="17" creationId="{00000000-0000-0000-0000-000000000000}"/>
          </ac:grpSpMkLst>
        </pc:grpChg>
        <pc:graphicFrameChg chg="add del mod modGraphic">
          <ac:chgData name="Ashley Pursel" userId="705c1a96-eeec-4929-9c5f-903680b939bd" providerId="ADAL" clId="{FEFD8F72-EA14-4442-BDA8-BE26D591E470}" dt="2022-10-27T11:46:30.218" v="90" actId="26606"/>
          <ac:graphicFrameMkLst>
            <pc:docMk/>
            <pc:sldMk cId="3722074751" sldId="268"/>
            <ac:graphicFrameMk id="23" creationId="{EE5ED839-7113-F544-8870-E378C383E08C}"/>
          </ac:graphicFrameMkLst>
        </pc:graphicFrameChg>
        <pc:picChg chg="mod modCrop">
          <ac:chgData name="Ashley Pursel" userId="705c1a96-eeec-4929-9c5f-903680b939bd" providerId="ADAL" clId="{FEFD8F72-EA14-4442-BDA8-BE26D591E470}" dt="2022-10-27T11:45:50.363" v="81" actId="18131"/>
          <ac:picMkLst>
            <pc:docMk/>
            <pc:sldMk cId="3722074751" sldId="268"/>
            <ac:picMk id="9" creationId="{00000000-0000-0000-0000-000000000000}"/>
          </ac:picMkLst>
        </pc:picChg>
      </pc:sldChg>
    </pc:docChg>
  </pc:docChgLst>
  <pc:docChgLst>
    <pc:chgData name="Ashley Pursel" userId="705c1a96-eeec-4929-9c5f-903680b939bd" providerId="ADAL" clId="{43DC44D6-B597-4E80-AC67-D27A738D74BF}"/>
    <pc:docChg chg="modSld">
      <pc:chgData name="Ashley Pursel" userId="705c1a96-eeec-4929-9c5f-903680b939bd" providerId="ADAL" clId="{43DC44D6-B597-4E80-AC67-D27A738D74BF}" dt="2022-02-07T18:56:18.166" v="0" actId="20577"/>
      <pc:docMkLst>
        <pc:docMk/>
      </pc:docMkLst>
      <pc:sldChg chg="modSp mod">
        <pc:chgData name="Ashley Pursel" userId="705c1a96-eeec-4929-9c5f-903680b939bd" providerId="ADAL" clId="{43DC44D6-B597-4E80-AC67-D27A738D74BF}" dt="2022-02-07T18:56:18.166" v="0" actId="20577"/>
        <pc:sldMkLst>
          <pc:docMk/>
          <pc:sldMk cId="1029158226" sldId="265"/>
        </pc:sldMkLst>
        <pc:spChg chg="mod">
          <ac:chgData name="Ashley Pursel" userId="705c1a96-eeec-4929-9c5f-903680b939bd" providerId="ADAL" clId="{43DC44D6-B597-4E80-AC67-D27A738D74BF}" dt="2022-02-07T18:56:18.166" v="0" actId="20577"/>
          <ac:spMkLst>
            <pc:docMk/>
            <pc:sldMk cId="1029158226" sldId="265"/>
            <ac:spMk id="15" creationId="{BDC1AB61-9950-4F29-A9E1-6A66BF0652D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52964" y="-250433"/>
            <a:ext cx="5507101" cy="10777614"/>
          </a:xfrm>
          <a:prstGeom prst="rect">
            <a:avLst/>
          </a:prstGeom>
          <a:solidFill>
            <a:srgbClr val="243F9A"/>
          </a:solidFill>
        </p:spPr>
      </p:sp>
      <p:pic>
        <p:nvPicPr>
          <p:cNvPr id="3" name="Picture 3"/>
          <p:cNvPicPr>
            <a:picLocks noChangeAspect="1"/>
          </p:cNvPicPr>
          <p:nvPr/>
        </p:nvPicPr>
        <p:blipFill>
          <a:blip r:embed="rId2">
            <a:extLst>
              <a:ext uri="{28A0092B-C50C-407E-A947-70E740481C1C}">
                <a14:useLocalDpi xmlns:a14="http://schemas.microsoft.com/office/drawing/2010/main" val="0"/>
              </a:ext>
            </a:extLst>
          </a:blip>
          <a:srcRect t="3404" b="3404"/>
          <a:stretch/>
        </p:blipFill>
        <p:spPr>
          <a:xfrm>
            <a:off x="2302707" y="1119393"/>
            <a:ext cx="5757415" cy="8048213"/>
          </a:xfrm>
          <a:prstGeom prst="rect">
            <a:avLst/>
          </a:prstGeom>
        </p:spPr>
      </p:pic>
      <p:sp>
        <p:nvSpPr>
          <p:cNvPr id="4" name="AutoShape 4"/>
          <p:cNvSpPr/>
          <p:nvPr/>
        </p:nvSpPr>
        <p:spPr>
          <a:xfrm>
            <a:off x="8983123" y="7246613"/>
            <a:ext cx="10165783" cy="1991819"/>
          </a:xfrm>
          <a:prstGeom prst="rect">
            <a:avLst/>
          </a:prstGeom>
          <a:solidFill>
            <a:srgbClr val="F45320"/>
          </a:solidFill>
        </p:spPr>
      </p:sp>
      <p:pic>
        <p:nvPicPr>
          <p:cNvPr id="5" name="Picture 5"/>
          <p:cNvPicPr>
            <a:picLocks noChangeAspect="1"/>
          </p:cNvPicPr>
          <p:nvPr/>
        </p:nvPicPr>
        <p:blipFill>
          <a:blip r:embed="rId3"/>
          <a:srcRect/>
          <a:stretch>
            <a:fillRect/>
          </a:stretch>
        </p:blipFill>
        <p:spPr>
          <a:xfrm>
            <a:off x="14784444" y="226143"/>
            <a:ext cx="3333159" cy="1668583"/>
          </a:xfrm>
          <a:prstGeom prst="rect">
            <a:avLst/>
          </a:prstGeom>
        </p:spPr>
      </p:pic>
      <p:grpSp>
        <p:nvGrpSpPr>
          <p:cNvPr id="6" name="Group 6"/>
          <p:cNvGrpSpPr/>
          <p:nvPr/>
        </p:nvGrpSpPr>
        <p:grpSpPr>
          <a:xfrm>
            <a:off x="2302707" y="1028700"/>
            <a:ext cx="5917188" cy="8229600"/>
            <a:chOff x="0" y="0"/>
            <a:chExt cx="1913890" cy="2661830"/>
          </a:xfrm>
        </p:grpSpPr>
        <p:sp>
          <p:nvSpPr>
            <p:cNvPr id="7" name="Freeform 7"/>
            <p:cNvSpPr/>
            <p:nvPr/>
          </p:nvSpPr>
          <p:spPr>
            <a:xfrm>
              <a:off x="0" y="0"/>
              <a:ext cx="1913890" cy="2661830"/>
            </a:xfrm>
            <a:custGeom>
              <a:avLst/>
              <a:gdLst/>
              <a:ahLst/>
              <a:cxnLst/>
              <a:rect l="l" t="t" r="r" b="b"/>
              <a:pathLst>
                <a:path w="1913890" h="2661830">
                  <a:moveTo>
                    <a:pt x="0" y="0"/>
                  </a:moveTo>
                  <a:lnTo>
                    <a:pt x="0" y="2661830"/>
                  </a:lnTo>
                  <a:lnTo>
                    <a:pt x="1913890" y="2661830"/>
                  </a:lnTo>
                  <a:lnTo>
                    <a:pt x="1913890" y="0"/>
                  </a:lnTo>
                  <a:lnTo>
                    <a:pt x="0" y="0"/>
                  </a:lnTo>
                  <a:close/>
                  <a:moveTo>
                    <a:pt x="1852930" y="2600870"/>
                  </a:moveTo>
                  <a:lnTo>
                    <a:pt x="59690" y="2600870"/>
                  </a:lnTo>
                  <a:lnTo>
                    <a:pt x="59690" y="59690"/>
                  </a:lnTo>
                  <a:lnTo>
                    <a:pt x="1852930" y="59690"/>
                  </a:lnTo>
                  <a:lnTo>
                    <a:pt x="1852930" y="2600870"/>
                  </a:lnTo>
                  <a:close/>
                </a:path>
              </a:pathLst>
            </a:custGeom>
            <a:solidFill>
              <a:srgbClr val="FFFFFF"/>
            </a:solidFill>
          </p:spPr>
        </p:sp>
      </p:grpSp>
      <p:sp>
        <p:nvSpPr>
          <p:cNvPr id="8" name="TextBox 8"/>
          <p:cNvSpPr txBox="1"/>
          <p:nvPr/>
        </p:nvSpPr>
        <p:spPr>
          <a:xfrm rot="-5400000">
            <a:off x="-2919275" y="4877707"/>
            <a:ext cx="8200116" cy="521335"/>
          </a:xfrm>
          <a:prstGeom prst="rect">
            <a:avLst/>
          </a:prstGeom>
        </p:spPr>
        <p:txBody>
          <a:bodyPr lIns="0" tIns="0" rIns="0" bIns="0" rtlCol="0" anchor="t">
            <a:spAutoFit/>
          </a:bodyPr>
          <a:lstStyle/>
          <a:p>
            <a:pPr algn="ctr">
              <a:lnSpc>
                <a:spcPts val="4160"/>
              </a:lnSpc>
            </a:pPr>
            <a:r>
              <a:rPr lang="en-US" sz="3200" spc="288">
                <a:solidFill>
                  <a:srgbClr val="243F9A"/>
                </a:solidFill>
                <a:latin typeface="Lato Bold"/>
              </a:rPr>
              <a:t>HIS 107 WITH PROF. GREE</a:t>
            </a:r>
            <a:r>
              <a:rPr lang="en-US" sz="3200" spc="288">
                <a:solidFill>
                  <a:srgbClr val="243F9A"/>
                </a:solidFill>
                <a:latin typeface="Lato"/>
              </a:rPr>
              <a:t>N</a:t>
            </a:r>
            <a:r>
              <a:rPr lang="en-US" sz="3200" spc="288">
                <a:solidFill>
                  <a:srgbClr val="243F9A"/>
                </a:solidFill>
                <a:latin typeface="Lato Bold"/>
              </a:rPr>
              <a:t>E</a:t>
            </a:r>
          </a:p>
        </p:txBody>
      </p:sp>
      <p:sp>
        <p:nvSpPr>
          <p:cNvPr id="9" name="TextBox 9"/>
          <p:cNvSpPr txBox="1"/>
          <p:nvPr/>
        </p:nvSpPr>
        <p:spPr>
          <a:xfrm>
            <a:off x="8983123" y="2117284"/>
            <a:ext cx="8276177" cy="4502195"/>
          </a:xfrm>
          <a:prstGeom prst="rect">
            <a:avLst/>
          </a:prstGeom>
        </p:spPr>
        <p:txBody>
          <a:bodyPr lIns="0" tIns="0" rIns="0" bIns="0" rtlCol="0" anchor="t">
            <a:spAutoFit/>
          </a:bodyPr>
          <a:lstStyle/>
          <a:p>
            <a:pPr>
              <a:lnSpc>
                <a:spcPts val="11999"/>
              </a:lnSpc>
            </a:pPr>
            <a:r>
              <a:rPr lang="en-US" sz="8000" spc="299" dirty="0">
                <a:solidFill>
                  <a:srgbClr val="243F9A"/>
                </a:solidFill>
                <a:latin typeface="Arial Black" panose="020B0A04020102020204" pitchFamily="34" charset="0"/>
                <a:cs typeface="Aldhabi" panose="020B0604020202020204" pitchFamily="2" charset="-78"/>
              </a:rPr>
              <a:t>PALMETTO </a:t>
            </a:r>
          </a:p>
          <a:p>
            <a:pPr>
              <a:lnSpc>
                <a:spcPts val="11999"/>
              </a:lnSpc>
            </a:pPr>
            <a:r>
              <a:rPr lang="en-US" sz="8000" spc="299" dirty="0">
                <a:solidFill>
                  <a:srgbClr val="243F9A"/>
                </a:solidFill>
                <a:latin typeface="Arial Black" panose="020B0A04020102020204" pitchFamily="34" charset="0"/>
                <a:cs typeface="Aldhabi" panose="020B0604020202020204" pitchFamily="2" charset="-78"/>
              </a:rPr>
              <a:t>PROCESSING </a:t>
            </a:r>
          </a:p>
          <a:p>
            <a:pPr>
              <a:lnSpc>
                <a:spcPts val="12000"/>
              </a:lnSpc>
            </a:pPr>
            <a:r>
              <a:rPr lang="en-US" sz="8000" spc="299" dirty="0">
                <a:solidFill>
                  <a:srgbClr val="243F9A"/>
                </a:solidFill>
                <a:latin typeface="Arial Black" panose="020B0A04020102020204" pitchFamily="34" charset="0"/>
                <a:cs typeface="Aldhabi" panose="020B0604020202020204" pitchFamily="2" charset="-78"/>
              </a:rPr>
              <a:t>SOLUTIONS</a:t>
            </a:r>
          </a:p>
        </p:txBody>
      </p:sp>
      <p:sp>
        <p:nvSpPr>
          <p:cNvPr id="10" name="TextBox 10"/>
          <p:cNvSpPr txBox="1"/>
          <p:nvPr/>
        </p:nvSpPr>
        <p:spPr>
          <a:xfrm>
            <a:off x="9296400" y="7469169"/>
            <a:ext cx="8797140" cy="1546705"/>
          </a:xfrm>
          <a:prstGeom prst="rect">
            <a:avLst/>
          </a:prstGeom>
        </p:spPr>
        <p:txBody>
          <a:bodyPr wrap="square" lIns="0" tIns="0" rIns="0" bIns="0" rtlCol="0" anchor="t">
            <a:spAutoFit/>
          </a:bodyPr>
          <a:lstStyle/>
          <a:p>
            <a:pPr algn="ctr">
              <a:lnSpc>
                <a:spcPts val="4200"/>
              </a:lnSpc>
            </a:pPr>
            <a:r>
              <a:rPr lang="en-US" sz="2800" spc="112" dirty="0">
                <a:solidFill>
                  <a:srgbClr val="FFFFFF"/>
                </a:solidFill>
                <a:latin typeface="Lato Italics"/>
              </a:rPr>
              <a:t>Furthering our sustainability initiative by creating high quality IQF and pureed peach products</a:t>
            </a:r>
          </a:p>
          <a:p>
            <a:pPr algn="ctr">
              <a:lnSpc>
                <a:spcPts val="4200"/>
              </a:lnSpc>
            </a:pPr>
            <a:r>
              <a:rPr lang="en-US" spc="112" dirty="0">
                <a:solidFill>
                  <a:srgbClr val="FFFFFF"/>
                </a:solidFill>
                <a:latin typeface="Lato Italics"/>
              </a:rPr>
              <a:t>5 R. W. DuBose Rd. Ridge Spring, South Carolina 29129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rot="5400000">
            <a:off x="11574442" y="-2492173"/>
            <a:ext cx="4403253" cy="9023866"/>
          </a:xfrm>
          <a:prstGeom prst="rect">
            <a:avLst/>
          </a:prstGeom>
          <a:solidFill>
            <a:srgbClr val="F45320"/>
          </a:solidFill>
        </p:spPr>
      </p:sp>
      <p:sp>
        <p:nvSpPr>
          <p:cNvPr id="14" name="TextBox 10">
            <a:extLst>
              <a:ext uri="{FF2B5EF4-FFF2-40B4-BE49-F238E27FC236}">
                <a16:creationId xmlns:a16="http://schemas.microsoft.com/office/drawing/2014/main" id="{971861C1-744E-4B4E-81C7-05F9A0DB681A}"/>
              </a:ext>
            </a:extLst>
          </p:cNvPr>
          <p:cNvSpPr txBox="1"/>
          <p:nvPr/>
        </p:nvSpPr>
        <p:spPr>
          <a:xfrm>
            <a:off x="10286692" y="1252091"/>
            <a:ext cx="8379510" cy="2154436"/>
          </a:xfrm>
          <a:prstGeom prst="rect">
            <a:avLst/>
          </a:prstGeom>
        </p:spPr>
        <p:txBody>
          <a:bodyPr wrap="square" lIns="0" tIns="0" rIns="0" bIns="0" rtlCol="0" anchor="t">
            <a:spAutoFit/>
          </a:bodyPr>
          <a:lstStyle/>
          <a:p>
            <a:pPr>
              <a:lnSpc>
                <a:spcPts val="8400"/>
              </a:lnSpc>
            </a:pPr>
            <a:r>
              <a:rPr lang="en-US" sz="7000" spc="280" dirty="0">
                <a:solidFill>
                  <a:srgbClr val="FFFFFF"/>
                </a:solidFill>
                <a:latin typeface="Arial Black" panose="020B0A04020102020204" pitchFamily="34" charset="0"/>
              </a:rPr>
              <a:t>Contact Information</a:t>
            </a:r>
          </a:p>
        </p:txBody>
      </p:sp>
      <p:sp>
        <p:nvSpPr>
          <p:cNvPr id="19" name="TextBox 6">
            <a:extLst>
              <a:ext uri="{FF2B5EF4-FFF2-40B4-BE49-F238E27FC236}">
                <a16:creationId xmlns:a16="http://schemas.microsoft.com/office/drawing/2014/main" id="{CCEA9F16-40CF-4BF4-8A97-08975D13113B}"/>
              </a:ext>
            </a:extLst>
          </p:cNvPr>
          <p:cNvSpPr txBox="1"/>
          <p:nvPr/>
        </p:nvSpPr>
        <p:spPr>
          <a:xfrm>
            <a:off x="790279" y="4686300"/>
            <a:ext cx="7848599" cy="3571747"/>
          </a:xfrm>
          <a:prstGeom prst="rect">
            <a:avLst/>
          </a:prstGeom>
        </p:spPr>
        <p:txBody>
          <a:bodyPr wrap="square" lIns="0" tIns="0" rIns="0" bIns="0" rtlCol="0" anchor="t">
            <a:spAutoFit/>
          </a:bodyPr>
          <a:lstStyle/>
          <a:p>
            <a:pPr algn="ctr">
              <a:lnSpc>
                <a:spcPct val="150000"/>
              </a:lnSpc>
            </a:pPr>
            <a:r>
              <a:rPr lang="en-US" sz="4000" b="1" spc="112" dirty="0">
                <a:solidFill>
                  <a:srgbClr val="22409D"/>
                </a:solidFill>
                <a:latin typeface="Lato Italics"/>
              </a:rPr>
              <a:t>Call Us Today!</a:t>
            </a:r>
          </a:p>
          <a:p>
            <a:pPr algn="ctr">
              <a:lnSpc>
                <a:spcPct val="150000"/>
              </a:lnSpc>
            </a:pPr>
            <a:r>
              <a:rPr lang="en-US" sz="4000" b="1" spc="112" dirty="0">
                <a:solidFill>
                  <a:srgbClr val="22409D"/>
                </a:solidFill>
                <a:latin typeface="Lato Italics"/>
              </a:rPr>
              <a:t>803-685-3500</a:t>
            </a:r>
          </a:p>
          <a:p>
            <a:pPr algn="ctr">
              <a:lnSpc>
                <a:spcPct val="150000"/>
              </a:lnSpc>
            </a:pPr>
            <a:r>
              <a:rPr lang="en-US" sz="4000" b="1" spc="112" dirty="0">
                <a:solidFill>
                  <a:srgbClr val="22409D"/>
                </a:solidFill>
                <a:latin typeface="Lato Italics"/>
              </a:rPr>
              <a:t>Tonya Conaway</a:t>
            </a:r>
          </a:p>
          <a:p>
            <a:pPr algn="ctr">
              <a:lnSpc>
                <a:spcPct val="150000"/>
              </a:lnSpc>
            </a:pPr>
            <a:r>
              <a:rPr lang="en-US" sz="4000" b="1" spc="112" dirty="0">
                <a:solidFill>
                  <a:srgbClr val="22409D"/>
                </a:solidFill>
                <a:latin typeface="Lato Italics"/>
              </a:rPr>
              <a:t>Tonya.Conaway@titanfarms.com</a:t>
            </a:r>
          </a:p>
        </p:txBody>
      </p:sp>
      <p:pic>
        <p:nvPicPr>
          <p:cNvPr id="10" name="Picture 5">
            <a:extLst>
              <a:ext uri="{FF2B5EF4-FFF2-40B4-BE49-F238E27FC236}">
                <a16:creationId xmlns:a16="http://schemas.microsoft.com/office/drawing/2014/main" id="{5CC41100-D876-44A8-96E3-2222F3E993FE}"/>
              </a:ext>
            </a:extLst>
          </p:cNvPr>
          <p:cNvPicPr>
            <a:picLocks noChangeAspect="1"/>
          </p:cNvPicPr>
          <p:nvPr/>
        </p:nvPicPr>
        <p:blipFill>
          <a:blip r:embed="rId2"/>
          <a:srcRect/>
          <a:stretch>
            <a:fillRect/>
          </a:stretch>
        </p:blipFill>
        <p:spPr>
          <a:xfrm>
            <a:off x="3048000" y="1790700"/>
            <a:ext cx="3333159" cy="1668583"/>
          </a:xfrm>
          <a:prstGeom prst="rect">
            <a:avLst/>
          </a:prstGeom>
        </p:spPr>
      </p:pic>
      <p:pic>
        <p:nvPicPr>
          <p:cNvPr id="11" name="Picture 10" descr="A picture containing food, indoor, fruit, slice&#10;&#10;Description automatically generated">
            <a:extLst>
              <a:ext uri="{FF2B5EF4-FFF2-40B4-BE49-F238E27FC236}">
                <a16:creationId xmlns:a16="http://schemas.microsoft.com/office/drawing/2014/main" id="{778A497F-F51B-459A-AC50-830FFCFEC6F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6052"/>
          <a:stretch/>
        </p:blipFill>
        <p:spPr>
          <a:xfrm>
            <a:off x="9372599" y="4111260"/>
            <a:ext cx="8915401" cy="6061440"/>
          </a:xfrm>
          <a:prstGeom prst="rect">
            <a:avLst/>
          </a:prstGeom>
        </p:spPr>
      </p:pic>
      <p:grpSp>
        <p:nvGrpSpPr>
          <p:cNvPr id="12" name="Group 12"/>
          <p:cNvGrpSpPr/>
          <p:nvPr/>
        </p:nvGrpSpPr>
        <p:grpSpPr>
          <a:xfrm>
            <a:off x="9264135" y="4041967"/>
            <a:ext cx="9023865" cy="6245033"/>
            <a:chOff x="0" y="0"/>
            <a:chExt cx="3041060" cy="2019930"/>
          </a:xfrm>
          <a:solidFill>
            <a:srgbClr val="22409D"/>
          </a:solidFill>
        </p:grpSpPr>
        <p:sp>
          <p:nvSpPr>
            <p:cNvPr id="13" name="Freeform 13"/>
            <p:cNvSpPr/>
            <p:nvPr/>
          </p:nvSpPr>
          <p:spPr>
            <a:xfrm>
              <a:off x="0" y="0"/>
              <a:ext cx="3041060" cy="2019930"/>
            </a:xfrm>
            <a:custGeom>
              <a:avLst/>
              <a:gdLst/>
              <a:ahLst/>
              <a:cxnLst/>
              <a:rect l="l" t="t" r="r" b="b"/>
              <a:pathLst>
                <a:path w="3041060" h="2019930">
                  <a:moveTo>
                    <a:pt x="0" y="0"/>
                  </a:moveTo>
                  <a:lnTo>
                    <a:pt x="0" y="2019930"/>
                  </a:lnTo>
                  <a:lnTo>
                    <a:pt x="3041060" y="2019930"/>
                  </a:lnTo>
                  <a:lnTo>
                    <a:pt x="3041060" y="0"/>
                  </a:lnTo>
                  <a:lnTo>
                    <a:pt x="0" y="0"/>
                  </a:lnTo>
                  <a:close/>
                  <a:moveTo>
                    <a:pt x="2980100" y="1958970"/>
                  </a:moveTo>
                  <a:lnTo>
                    <a:pt x="59690" y="1958970"/>
                  </a:lnTo>
                  <a:lnTo>
                    <a:pt x="59690" y="59690"/>
                  </a:lnTo>
                  <a:lnTo>
                    <a:pt x="2980100" y="59690"/>
                  </a:lnTo>
                  <a:lnTo>
                    <a:pt x="2980100" y="1958970"/>
                  </a:lnTo>
                  <a:close/>
                </a:path>
              </a:pathLst>
            </a:custGeom>
            <a:grpFill/>
          </p:spPr>
        </p:sp>
      </p:grpSp>
    </p:spTree>
    <p:extLst>
      <p:ext uri="{BB962C8B-B14F-4D97-AF65-F5344CB8AC3E}">
        <p14:creationId xmlns:p14="http://schemas.microsoft.com/office/powerpoint/2010/main" val="3331951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48460" y="-158853"/>
            <a:ext cx="6417074" cy="5462027"/>
          </a:xfrm>
          <a:prstGeom prst="rect">
            <a:avLst/>
          </a:prstGeom>
          <a:solidFill>
            <a:srgbClr val="F45320"/>
          </a:solidFill>
        </p:spPr>
      </p:sp>
      <p:grpSp>
        <p:nvGrpSpPr>
          <p:cNvPr id="3" name="Group 3"/>
          <p:cNvGrpSpPr/>
          <p:nvPr/>
        </p:nvGrpSpPr>
        <p:grpSpPr>
          <a:xfrm rot="-5400000">
            <a:off x="11787089" y="-3401801"/>
            <a:ext cx="2515584" cy="11376587"/>
            <a:chOff x="0" y="0"/>
            <a:chExt cx="2524536" cy="11417072"/>
          </a:xfrm>
        </p:grpSpPr>
        <p:sp>
          <p:nvSpPr>
            <p:cNvPr id="4" name="Freeform 4"/>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grpSp>
        <p:nvGrpSpPr>
          <p:cNvPr id="5" name="Group 5"/>
          <p:cNvGrpSpPr/>
          <p:nvPr/>
        </p:nvGrpSpPr>
        <p:grpSpPr>
          <a:xfrm rot="-5400000">
            <a:off x="11787089" y="-544794"/>
            <a:ext cx="2515584" cy="11376587"/>
            <a:chOff x="0" y="0"/>
            <a:chExt cx="2524536" cy="11417072"/>
          </a:xfrm>
        </p:grpSpPr>
        <p:sp>
          <p:nvSpPr>
            <p:cNvPr id="6" name="Freeform 6"/>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grpSp>
        <p:nvGrpSpPr>
          <p:cNvPr id="7" name="Group 7"/>
          <p:cNvGrpSpPr/>
          <p:nvPr/>
        </p:nvGrpSpPr>
        <p:grpSpPr>
          <a:xfrm rot="-5400000">
            <a:off x="11787089" y="2312214"/>
            <a:ext cx="2515584" cy="11376587"/>
            <a:chOff x="0" y="0"/>
            <a:chExt cx="2524536" cy="11417072"/>
          </a:xfrm>
        </p:grpSpPr>
        <p:sp>
          <p:nvSpPr>
            <p:cNvPr id="8" name="Freeform 8"/>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pic>
        <p:nvPicPr>
          <p:cNvPr id="9" name="Picture 9"/>
          <p:cNvPicPr>
            <a:picLocks noChangeAspect="1"/>
          </p:cNvPicPr>
          <p:nvPr/>
        </p:nvPicPr>
        <p:blipFill>
          <a:blip r:embed="rId2"/>
          <a:srcRect r="16671"/>
          <a:stretch>
            <a:fillRect/>
          </a:stretch>
        </p:blipFill>
        <p:spPr>
          <a:xfrm>
            <a:off x="0" y="5303174"/>
            <a:ext cx="6268614" cy="4983826"/>
          </a:xfrm>
          <a:prstGeom prst="rect">
            <a:avLst/>
          </a:prstGeom>
        </p:spPr>
      </p:pic>
      <p:sp>
        <p:nvSpPr>
          <p:cNvPr id="10" name="TextBox 10"/>
          <p:cNvSpPr txBox="1"/>
          <p:nvPr/>
        </p:nvSpPr>
        <p:spPr>
          <a:xfrm>
            <a:off x="391106" y="1995632"/>
            <a:ext cx="5486399" cy="1010598"/>
          </a:xfrm>
          <a:prstGeom prst="rect">
            <a:avLst/>
          </a:prstGeom>
        </p:spPr>
        <p:txBody>
          <a:bodyPr wrap="square" lIns="0" tIns="0" rIns="0" bIns="0" rtlCol="0" anchor="t">
            <a:spAutoFit/>
          </a:bodyPr>
          <a:lstStyle/>
          <a:p>
            <a:pPr>
              <a:lnSpc>
                <a:spcPts val="8400"/>
              </a:lnSpc>
            </a:pPr>
            <a:r>
              <a:rPr lang="en-US" sz="6000" spc="280" dirty="0">
                <a:solidFill>
                  <a:srgbClr val="FFFFFF"/>
                </a:solidFill>
                <a:latin typeface="Arial Black" panose="020B0A04020102020204" pitchFamily="34" charset="0"/>
              </a:rPr>
              <a:t>Who We Are</a:t>
            </a:r>
          </a:p>
        </p:txBody>
      </p:sp>
      <p:sp>
        <p:nvSpPr>
          <p:cNvPr id="12" name="TextBox 12"/>
          <p:cNvSpPr txBox="1"/>
          <p:nvPr/>
        </p:nvSpPr>
        <p:spPr>
          <a:xfrm>
            <a:off x="7924800" y="1543876"/>
            <a:ext cx="9817723" cy="1477328"/>
          </a:xfrm>
          <a:prstGeom prst="rect">
            <a:avLst/>
          </a:prstGeom>
        </p:spPr>
        <p:txBody>
          <a:bodyPr wrap="square" lIns="0" tIns="0" rIns="0" bIns="0" rtlCol="0" anchor="t">
            <a:spAutoFit/>
          </a:bodyPr>
          <a:lstStyle/>
          <a:p>
            <a:r>
              <a:rPr lang="en-US" sz="2400" b="1" spc="264" dirty="0">
                <a:solidFill>
                  <a:srgbClr val="243F9A"/>
                </a:solidFill>
                <a:latin typeface="Arial Black" panose="020B0A04020102020204" pitchFamily="34" charset="0"/>
              </a:rPr>
              <a:t>Founded in 2015 as the sister company to Titan Farms, the premier grower, packer, shipper of fresh peaches and vegetables in the Eastern United States</a:t>
            </a:r>
          </a:p>
        </p:txBody>
      </p:sp>
      <p:grpSp>
        <p:nvGrpSpPr>
          <p:cNvPr id="14" name="Group 14"/>
          <p:cNvGrpSpPr/>
          <p:nvPr/>
        </p:nvGrpSpPr>
        <p:grpSpPr>
          <a:xfrm>
            <a:off x="8077200" y="4337853"/>
            <a:ext cx="9093823" cy="1611290"/>
            <a:chOff x="0" y="-28575"/>
            <a:chExt cx="12125097" cy="2148387"/>
          </a:xfrm>
        </p:grpSpPr>
        <p:sp>
          <p:nvSpPr>
            <p:cNvPr id="15" name="TextBox 15"/>
            <p:cNvSpPr txBox="1"/>
            <p:nvPr/>
          </p:nvSpPr>
          <p:spPr>
            <a:xfrm>
              <a:off x="0" y="-28575"/>
              <a:ext cx="12125097" cy="659497"/>
            </a:xfrm>
            <a:prstGeom prst="rect">
              <a:avLst/>
            </a:prstGeom>
          </p:spPr>
          <p:txBody>
            <a:bodyPr lIns="0" tIns="0" rIns="0" bIns="0" rtlCol="0" anchor="t">
              <a:spAutoFit/>
            </a:bodyPr>
            <a:lstStyle/>
            <a:p>
              <a:pPr>
                <a:lnSpc>
                  <a:spcPts val="4290"/>
                </a:lnSpc>
              </a:pPr>
              <a:r>
                <a:rPr lang="en-US" sz="2400" b="1" spc="264" dirty="0">
                  <a:solidFill>
                    <a:srgbClr val="243F9A"/>
                  </a:solidFill>
                  <a:latin typeface="Arial Black" panose="020B0A04020102020204" pitchFamily="34" charset="0"/>
                </a:rPr>
                <a:t>Unrivaled traceability from field to package</a:t>
              </a:r>
            </a:p>
          </p:txBody>
        </p:sp>
        <p:sp>
          <p:nvSpPr>
            <p:cNvPr id="16" name="TextBox 16"/>
            <p:cNvSpPr txBox="1"/>
            <p:nvPr/>
          </p:nvSpPr>
          <p:spPr>
            <a:xfrm>
              <a:off x="0" y="888706"/>
              <a:ext cx="12125097" cy="1231106"/>
            </a:xfrm>
            <a:prstGeom prst="rect">
              <a:avLst/>
            </a:prstGeom>
          </p:spPr>
          <p:txBody>
            <a:bodyPr lIns="0" tIns="0" rIns="0" bIns="0" rtlCol="0" anchor="t">
              <a:spAutoFit/>
            </a:bodyPr>
            <a:lstStyle/>
            <a:p>
              <a:r>
                <a:rPr lang="en-US" sz="2000" spc="112" dirty="0">
                  <a:solidFill>
                    <a:srgbClr val="22409D"/>
                  </a:solidFill>
                  <a:latin typeface="Lato Italics"/>
                </a:rPr>
                <a:t>Palmetto Processing Solutions uses Titan brand peaches in our 88,000 sq. ft. state of the art processing facility providing best-in-class production in the frozen space.</a:t>
              </a:r>
            </a:p>
          </p:txBody>
        </p:sp>
      </p:grpSp>
      <p:grpSp>
        <p:nvGrpSpPr>
          <p:cNvPr id="17" name="Group 17"/>
          <p:cNvGrpSpPr/>
          <p:nvPr/>
        </p:nvGrpSpPr>
        <p:grpSpPr>
          <a:xfrm>
            <a:off x="8077200" y="7287194"/>
            <a:ext cx="9093823" cy="1426625"/>
            <a:chOff x="0" y="-28575"/>
            <a:chExt cx="12125097" cy="1902168"/>
          </a:xfrm>
        </p:grpSpPr>
        <p:sp>
          <p:nvSpPr>
            <p:cNvPr id="18" name="TextBox 18"/>
            <p:cNvSpPr txBox="1"/>
            <p:nvPr/>
          </p:nvSpPr>
          <p:spPr>
            <a:xfrm>
              <a:off x="0" y="-28575"/>
              <a:ext cx="12125097" cy="694055"/>
            </a:xfrm>
            <a:prstGeom prst="rect">
              <a:avLst/>
            </a:prstGeom>
          </p:spPr>
          <p:txBody>
            <a:bodyPr lIns="0" tIns="0" rIns="0" bIns="0" rtlCol="0" anchor="t">
              <a:spAutoFit/>
            </a:bodyPr>
            <a:lstStyle/>
            <a:p>
              <a:pPr>
                <a:lnSpc>
                  <a:spcPts val="4290"/>
                </a:lnSpc>
              </a:pPr>
              <a:r>
                <a:rPr lang="en-US" sz="2800" b="1" spc="264" dirty="0">
                  <a:solidFill>
                    <a:srgbClr val="243F9A"/>
                  </a:solidFill>
                  <a:latin typeface="Arial Black" panose="020B0A04020102020204" pitchFamily="34" charset="0"/>
                </a:rPr>
                <a:t>Minority-owned business</a:t>
              </a:r>
            </a:p>
          </p:txBody>
        </p:sp>
        <p:sp>
          <p:nvSpPr>
            <p:cNvPr id="19" name="TextBox 19"/>
            <p:cNvSpPr txBox="1"/>
            <p:nvPr/>
          </p:nvSpPr>
          <p:spPr>
            <a:xfrm>
              <a:off x="0" y="888707"/>
              <a:ext cx="12125097" cy="984886"/>
            </a:xfrm>
            <a:prstGeom prst="rect">
              <a:avLst/>
            </a:prstGeom>
          </p:spPr>
          <p:txBody>
            <a:bodyPr lIns="0" tIns="0" rIns="0" bIns="0" rtlCol="0" anchor="t">
              <a:spAutoFit/>
            </a:bodyPr>
            <a:lstStyle/>
            <a:p>
              <a:r>
                <a:rPr lang="en-US" sz="2400" spc="112" dirty="0">
                  <a:solidFill>
                    <a:srgbClr val="22409D"/>
                  </a:solidFill>
                  <a:latin typeface="Lato Italics"/>
                </a:rPr>
                <a:t>Owner and President Lori Anne Carr leads the team in day-to-day business from production to distribution.</a:t>
              </a:r>
            </a:p>
          </p:txBody>
        </p:sp>
      </p:grpSp>
      <p:grpSp>
        <p:nvGrpSpPr>
          <p:cNvPr id="20" name="Group 20"/>
          <p:cNvGrpSpPr/>
          <p:nvPr/>
        </p:nvGrpSpPr>
        <p:grpSpPr>
          <a:xfrm>
            <a:off x="1" y="5303174"/>
            <a:ext cx="6268614" cy="4983826"/>
            <a:chOff x="0" y="0"/>
            <a:chExt cx="2022337" cy="1611998"/>
          </a:xfrm>
        </p:grpSpPr>
        <p:sp>
          <p:nvSpPr>
            <p:cNvPr id="21" name="Freeform 21"/>
            <p:cNvSpPr/>
            <p:nvPr/>
          </p:nvSpPr>
          <p:spPr>
            <a:xfrm>
              <a:off x="0" y="0"/>
              <a:ext cx="2022336" cy="1611998"/>
            </a:xfrm>
            <a:custGeom>
              <a:avLst/>
              <a:gdLst/>
              <a:ahLst/>
              <a:cxnLst/>
              <a:rect l="l" t="t" r="r" b="b"/>
              <a:pathLst>
                <a:path w="2022336" h="1611998">
                  <a:moveTo>
                    <a:pt x="0" y="0"/>
                  </a:moveTo>
                  <a:lnTo>
                    <a:pt x="0" y="1611998"/>
                  </a:lnTo>
                  <a:lnTo>
                    <a:pt x="2022336" y="1611998"/>
                  </a:lnTo>
                  <a:lnTo>
                    <a:pt x="2022336" y="0"/>
                  </a:lnTo>
                  <a:lnTo>
                    <a:pt x="0" y="0"/>
                  </a:lnTo>
                  <a:close/>
                  <a:moveTo>
                    <a:pt x="1961376" y="1551038"/>
                  </a:moveTo>
                  <a:lnTo>
                    <a:pt x="59690" y="1551038"/>
                  </a:lnTo>
                  <a:lnTo>
                    <a:pt x="59690" y="59690"/>
                  </a:lnTo>
                  <a:lnTo>
                    <a:pt x="1961376" y="59690"/>
                  </a:lnTo>
                  <a:lnTo>
                    <a:pt x="1961376" y="1551038"/>
                  </a:lnTo>
                  <a:close/>
                </a:path>
              </a:pathLst>
            </a:custGeom>
            <a:solidFill>
              <a:srgbClr val="243F9A"/>
            </a:solidFill>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rot="16200000">
            <a:off x="2772164" y="-2298741"/>
            <a:ext cx="4983825" cy="11376587"/>
            <a:chOff x="0" y="0"/>
            <a:chExt cx="2524536" cy="11417072"/>
          </a:xfrm>
        </p:grpSpPr>
        <p:sp>
          <p:nvSpPr>
            <p:cNvPr id="6" name="Freeform 6"/>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grpSp>
        <p:nvGrpSpPr>
          <p:cNvPr id="14" name="Group 14"/>
          <p:cNvGrpSpPr/>
          <p:nvPr/>
        </p:nvGrpSpPr>
        <p:grpSpPr>
          <a:xfrm>
            <a:off x="701122" y="1262831"/>
            <a:ext cx="9109865" cy="4182464"/>
            <a:chOff x="3787711" y="-5903"/>
            <a:chExt cx="12146486" cy="5576617"/>
          </a:xfrm>
        </p:grpSpPr>
        <p:sp>
          <p:nvSpPr>
            <p:cNvPr id="15" name="TextBox 15"/>
            <p:cNvSpPr txBox="1"/>
            <p:nvPr/>
          </p:nvSpPr>
          <p:spPr>
            <a:xfrm>
              <a:off x="3809100" y="-5903"/>
              <a:ext cx="12125097" cy="695574"/>
            </a:xfrm>
            <a:prstGeom prst="rect">
              <a:avLst/>
            </a:prstGeom>
          </p:spPr>
          <p:txBody>
            <a:bodyPr lIns="0" tIns="0" rIns="0" bIns="0" rtlCol="0" anchor="t">
              <a:spAutoFit/>
            </a:bodyPr>
            <a:lstStyle/>
            <a:p>
              <a:pPr>
                <a:lnSpc>
                  <a:spcPts val="4290"/>
                </a:lnSpc>
              </a:pPr>
              <a:r>
                <a:rPr lang="en-US" sz="2800" b="1" spc="264" dirty="0">
                  <a:solidFill>
                    <a:srgbClr val="243F9A"/>
                  </a:solidFill>
                  <a:latin typeface="Arial Black" panose="020B0A04020102020204" pitchFamily="34" charset="0"/>
                </a:rPr>
                <a:t>State of the Art Processing Facility</a:t>
              </a:r>
            </a:p>
          </p:txBody>
        </p:sp>
        <p:sp>
          <p:nvSpPr>
            <p:cNvPr id="16" name="TextBox 16"/>
            <p:cNvSpPr txBox="1"/>
            <p:nvPr/>
          </p:nvSpPr>
          <p:spPr>
            <a:xfrm>
              <a:off x="3787711" y="727338"/>
              <a:ext cx="12125097" cy="4843376"/>
            </a:xfrm>
            <a:prstGeom prst="rect">
              <a:avLst/>
            </a:prstGeom>
          </p:spPr>
          <p:txBody>
            <a:bodyPr lIns="0" tIns="0" rIns="0" bIns="0" rtlCol="0" anchor="t">
              <a:spAutoFit/>
            </a:bodyPr>
            <a:lstStyle/>
            <a:p>
              <a:pPr marL="342900" indent="-342900">
                <a:lnSpc>
                  <a:spcPct val="150000"/>
                </a:lnSpc>
                <a:buFont typeface="Arial" panose="020B0604020202020204" pitchFamily="34" charset="0"/>
                <a:buChar char="•"/>
              </a:pPr>
              <a:r>
                <a:rPr lang="en-US" sz="2000" spc="112" dirty="0">
                  <a:solidFill>
                    <a:srgbClr val="22409D"/>
                  </a:solidFill>
                  <a:latin typeface="Lato Italics"/>
                </a:rPr>
                <a:t>88,000 ft² greenfield facility completed in May 2016</a:t>
              </a:r>
            </a:p>
            <a:p>
              <a:pPr marL="342900" indent="-342900">
                <a:lnSpc>
                  <a:spcPct val="150000"/>
                </a:lnSpc>
                <a:buFont typeface="Arial" panose="020B0604020202020204" pitchFamily="34" charset="0"/>
                <a:buChar char="•"/>
              </a:pPr>
              <a:r>
                <a:rPr lang="en-US" sz="2000" spc="112" dirty="0">
                  <a:solidFill>
                    <a:srgbClr val="22409D"/>
                  </a:solidFill>
                  <a:latin typeface="Lato Italics"/>
                </a:rPr>
                <a:t>Building and equipment design focused on quality control and food safety</a:t>
              </a:r>
            </a:p>
            <a:p>
              <a:pPr marL="342900" indent="-342900">
                <a:lnSpc>
                  <a:spcPct val="150000"/>
                </a:lnSpc>
                <a:buFont typeface="Arial" panose="020B0604020202020204" pitchFamily="34" charset="0"/>
                <a:buChar char="•"/>
              </a:pPr>
              <a:r>
                <a:rPr lang="en-US" sz="2000" spc="112" dirty="0">
                  <a:solidFill>
                    <a:srgbClr val="22409D"/>
                  </a:solidFill>
                  <a:latin typeface="Lato Italics"/>
                </a:rPr>
                <a:t>Brand new globally sourced stainless-steel machinery (</a:t>
              </a:r>
              <a:r>
                <a:rPr lang="en-US" sz="2000" spc="112" dirty="0" err="1">
                  <a:solidFill>
                    <a:srgbClr val="22409D"/>
                  </a:solidFill>
                  <a:latin typeface="Lato Italics"/>
                </a:rPr>
                <a:t>Molenaar</a:t>
              </a:r>
              <a:r>
                <a:rPr lang="en-US" sz="2000" spc="112" dirty="0">
                  <a:solidFill>
                    <a:srgbClr val="22409D"/>
                  </a:solidFill>
                  <a:latin typeface="Lato Italics"/>
                </a:rPr>
                <a:t>, Atlas, </a:t>
              </a:r>
              <a:r>
                <a:rPr lang="en-US" sz="2000" spc="112" dirty="0" err="1">
                  <a:solidFill>
                    <a:srgbClr val="22409D"/>
                  </a:solidFill>
                  <a:latin typeface="Lato Italics"/>
                </a:rPr>
                <a:t>Zacmi</a:t>
              </a:r>
              <a:r>
                <a:rPr lang="en-US" sz="2000" spc="112" dirty="0">
                  <a:solidFill>
                    <a:srgbClr val="22409D"/>
                  </a:solidFill>
                  <a:latin typeface="Lato Italics"/>
                </a:rPr>
                <a:t>, </a:t>
              </a:r>
              <a:r>
                <a:rPr lang="en-US" sz="2000" spc="112" dirty="0" err="1">
                  <a:solidFill>
                    <a:srgbClr val="22409D"/>
                  </a:solidFill>
                  <a:latin typeface="Lato Italics"/>
                </a:rPr>
                <a:t>Bertocchi</a:t>
              </a:r>
              <a:r>
                <a:rPr lang="en-US" sz="2000" spc="112" dirty="0">
                  <a:solidFill>
                    <a:srgbClr val="22409D"/>
                  </a:solidFill>
                  <a:latin typeface="Lato Italics"/>
                </a:rPr>
                <a:t>, Magnuson)</a:t>
              </a:r>
            </a:p>
            <a:p>
              <a:pPr marL="342900" indent="-342900">
                <a:lnSpc>
                  <a:spcPct val="150000"/>
                </a:lnSpc>
                <a:buFont typeface="Arial" panose="020B0604020202020204" pitchFamily="34" charset="0"/>
                <a:buChar char="•"/>
              </a:pPr>
              <a:r>
                <a:rPr lang="en-US" sz="2000" spc="112" dirty="0" err="1">
                  <a:solidFill>
                    <a:srgbClr val="22409D"/>
                  </a:solidFill>
                  <a:latin typeface="Lato Italics"/>
                </a:rPr>
                <a:t>Octofrost</a:t>
              </a:r>
              <a:r>
                <a:rPr lang="en-US" sz="2000" spc="112" dirty="0">
                  <a:solidFill>
                    <a:srgbClr val="22409D"/>
                  </a:solidFill>
                  <a:latin typeface="Lato Italics"/>
                </a:rPr>
                <a:t> IQF Tunnel</a:t>
              </a:r>
            </a:p>
            <a:p>
              <a:pPr marL="342900" indent="-342900">
                <a:lnSpc>
                  <a:spcPct val="150000"/>
                </a:lnSpc>
                <a:buFont typeface="Arial" panose="020B0604020202020204" pitchFamily="34" charset="0"/>
                <a:buChar char="•"/>
              </a:pPr>
              <a:r>
                <a:rPr lang="en-US" sz="2000" spc="112" dirty="0" err="1">
                  <a:solidFill>
                    <a:srgbClr val="22409D"/>
                  </a:solidFill>
                  <a:latin typeface="Lato Italics"/>
                </a:rPr>
                <a:t>Bertocchi</a:t>
              </a:r>
              <a:r>
                <a:rPr lang="en-US" sz="2000" spc="112" dirty="0">
                  <a:solidFill>
                    <a:srgbClr val="22409D"/>
                  </a:solidFill>
                  <a:latin typeface="Lato Italics"/>
                </a:rPr>
                <a:t> EOS (Enzyme Oxidation Stop) System allowing for the highest quality puree available on the market</a:t>
              </a:r>
            </a:p>
            <a:p>
              <a:pPr marL="342900" indent="-342900">
                <a:lnSpc>
                  <a:spcPct val="150000"/>
                </a:lnSpc>
                <a:buFont typeface="Arial" panose="020B0604020202020204" pitchFamily="34" charset="0"/>
                <a:buChar char="•"/>
              </a:pPr>
              <a:r>
                <a:rPr lang="en-US" sz="2000" spc="112" dirty="0" err="1">
                  <a:solidFill>
                    <a:srgbClr val="22409D"/>
                  </a:solidFill>
                  <a:latin typeface="Lato Italics"/>
                </a:rPr>
                <a:t>Zacmi</a:t>
              </a:r>
              <a:r>
                <a:rPr lang="en-US" sz="2000" spc="112" dirty="0">
                  <a:solidFill>
                    <a:srgbClr val="22409D"/>
                  </a:solidFill>
                  <a:latin typeface="Lato Italics"/>
                </a:rPr>
                <a:t> aseptic sterilized filling</a:t>
              </a:r>
            </a:p>
          </p:txBody>
        </p:sp>
      </p:grpSp>
      <p:sp>
        <p:nvSpPr>
          <p:cNvPr id="2" name="AutoShape 2"/>
          <p:cNvSpPr/>
          <p:nvPr/>
        </p:nvSpPr>
        <p:spPr>
          <a:xfrm>
            <a:off x="12039538" y="-158853"/>
            <a:ext cx="6417074" cy="5462027"/>
          </a:xfrm>
          <a:prstGeom prst="rect">
            <a:avLst/>
          </a:prstGeom>
          <a:solidFill>
            <a:srgbClr val="F45320"/>
          </a:solidFill>
        </p:spPr>
      </p:sp>
      <p:sp>
        <p:nvSpPr>
          <p:cNvPr id="10" name="TextBox 10"/>
          <p:cNvSpPr txBox="1"/>
          <p:nvPr/>
        </p:nvSpPr>
        <p:spPr>
          <a:xfrm>
            <a:off x="12848971" y="1128869"/>
            <a:ext cx="4501287" cy="3231654"/>
          </a:xfrm>
          <a:prstGeom prst="rect">
            <a:avLst/>
          </a:prstGeom>
        </p:spPr>
        <p:txBody>
          <a:bodyPr wrap="square" lIns="0" tIns="0" rIns="0" bIns="0" rtlCol="0" anchor="t">
            <a:spAutoFit/>
          </a:bodyPr>
          <a:lstStyle/>
          <a:p>
            <a:pPr>
              <a:lnSpc>
                <a:spcPts val="8400"/>
              </a:lnSpc>
            </a:pPr>
            <a:r>
              <a:rPr lang="en-US" sz="7000" spc="280" dirty="0">
                <a:solidFill>
                  <a:srgbClr val="FFFFFF"/>
                </a:solidFill>
                <a:latin typeface="Arial Black" panose="020B0A04020102020204" pitchFamily="34" charset="0"/>
              </a:rPr>
              <a:t>Why Partner With US</a:t>
            </a:r>
          </a:p>
        </p:txBody>
      </p:sp>
      <p:pic>
        <p:nvPicPr>
          <p:cNvPr id="24" name="Picture 23" descr="A picture containing grass, sky, outdoor, shore&#10;&#10;Description automatically generated">
            <a:extLst>
              <a:ext uri="{FF2B5EF4-FFF2-40B4-BE49-F238E27FC236}">
                <a16:creationId xmlns:a16="http://schemas.microsoft.com/office/drawing/2014/main" id="{B8948792-B9B5-4E8B-842D-E496873725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38588" y="5448707"/>
            <a:ext cx="7088659" cy="5316494"/>
          </a:xfrm>
          <a:prstGeom prst="rect">
            <a:avLst/>
          </a:prstGeom>
        </p:spPr>
      </p:pic>
      <p:grpSp>
        <p:nvGrpSpPr>
          <p:cNvPr id="20" name="Group 20"/>
          <p:cNvGrpSpPr/>
          <p:nvPr/>
        </p:nvGrpSpPr>
        <p:grpSpPr>
          <a:xfrm>
            <a:off x="12039538" y="5303174"/>
            <a:ext cx="6252473" cy="4983826"/>
            <a:chOff x="0" y="0"/>
            <a:chExt cx="2022337" cy="1611998"/>
          </a:xfrm>
        </p:grpSpPr>
        <p:sp>
          <p:nvSpPr>
            <p:cNvPr id="21" name="Freeform 21"/>
            <p:cNvSpPr/>
            <p:nvPr/>
          </p:nvSpPr>
          <p:spPr>
            <a:xfrm>
              <a:off x="0" y="0"/>
              <a:ext cx="2022336" cy="1611998"/>
            </a:xfrm>
            <a:custGeom>
              <a:avLst/>
              <a:gdLst/>
              <a:ahLst/>
              <a:cxnLst/>
              <a:rect l="l" t="t" r="r" b="b"/>
              <a:pathLst>
                <a:path w="2022336" h="1611998">
                  <a:moveTo>
                    <a:pt x="0" y="0"/>
                  </a:moveTo>
                  <a:lnTo>
                    <a:pt x="0" y="1611998"/>
                  </a:lnTo>
                  <a:lnTo>
                    <a:pt x="2022336" y="1611998"/>
                  </a:lnTo>
                  <a:lnTo>
                    <a:pt x="2022336" y="0"/>
                  </a:lnTo>
                  <a:lnTo>
                    <a:pt x="0" y="0"/>
                  </a:lnTo>
                  <a:close/>
                  <a:moveTo>
                    <a:pt x="1961376" y="1551038"/>
                  </a:moveTo>
                  <a:lnTo>
                    <a:pt x="59690" y="1551038"/>
                  </a:lnTo>
                  <a:lnTo>
                    <a:pt x="59690" y="59690"/>
                  </a:lnTo>
                  <a:lnTo>
                    <a:pt x="1961376" y="59690"/>
                  </a:lnTo>
                  <a:lnTo>
                    <a:pt x="1961376" y="1551038"/>
                  </a:lnTo>
                  <a:close/>
                </a:path>
              </a:pathLst>
            </a:custGeom>
            <a:solidFill>
              <a:srgbClr val="243F9A"/>
            </a:solidFill>
          </p:spPr>
        </p:sp>
      </p:grpSp>
      <p:grpSp>
        <p:nvGrpSpPr>
          <p:cNvPr id="25" name="Group 5">
            <a:extLst>
              <a:ext uri="{FF2B5EF4-FFF2-40B4-BE49-F238E27FC236}">
                <a16:creationId xmlns:a16="http://schemas.microsoft.com/office/drawing/2014/main" id="{3B51AE24-8C5F-4649-9E49-4147E76B8700}"/>
              </a:ext>
            </a:extLst>
          </p:cNvPr>
          <p:cNvGrpSpPr/>
          <p:nvPr/>
        </p:nvGrpSpPr>
        <p:grpSpPr>
          <a:xfrm rot="16200000">
            <a:off x="4245454" y="2242218"/>
            <a:ext cx="2037245" cy="11376587"/>
            <a:chOff x="0" y="0"/>
            <a:chExt cx="2524536" cy="11417072"/>
          </a:xfrm>
        </p:grpSpPr>
        <p:sp>
          <p:nvSpPr>
            <p:cNvPr id="26" name="Freeform 6">
              <a:extLst>
                <a:ext uri="{FF2B5EF4-FFF2-40B4-BE49-F238E27FC236}">
                  <a16:creationId xmlns:a16="http://schemas.microsoft.com/office/drawing/2014/main" id="{5F5A5AE6-903A-4BC0-95AA-78A67DECAAF3}"/>
                </a:ext>
              </a:extLst>
            </p:cNvPr>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grpSp>
        <p:nvGrpSpPr>
          <p:cNvPr id="27" name="Group 14">
            <a:extLst>
              <a:ext uri="{FF2B5EF4-FFF2-40B4-BE49-F238E27FC236}">
                <a16:creationId xmlns:a16="http://schemas.microsoft.com/office/drawing/2014/main" id="{D3DEAA13-1E9C-4EEB-B370-ECC539EB77AD}"/>
              </a:ext>
            </a:extLst>
          </p:cNvPr>
          <p:cNvGrpSpPr/>
          <p:nvPr/>
        </p:nvGrpSpPr>
        <p:grpSpPr>
          <a:xfrm>
            <a:off x="937742" y="7200900"/>
            <a:ext cx="9853717" cy="1454843"/>
            <a:chOff x="3436922" y="1372949"/>
            <a:chExt cx="13138289" cy="1939791"/>
          </a:xfrm>
        </p:grpSpPr>
        <p:sp>
          <p:nvSpPr>
            <p:cNvPr id="28" name="TextBox 15">
              <a:extLst>
                <a:ext uri="{FF2B5EF4-FFF2-40B4-BE49-F238E27FC236}">
                  <a16:creationId xmlns:a16="http://schemas.microsoft.com/office/drawing/2014/main" id="{3693C010-31E2-4C2F-87F2-EA6EAD3E15BF}"/>
                </a:ext>
              </a:extLst>
            </p:cNvPr>
            <p:cNvSpPr txBox="1"/>
            <p:nvPr/>
          </p:nvSpPr>
          <p:spPr>
            <a:xfrm>
              <a:off x="3447617" y="1372949"/>
              <a:ext cx="12125097" cy="668559"/>
            </a:xfrm>
            <a:prstGeom prst="rect">
              <a:avLst/>
            </a:prstGeom>
          </p:spPr>
          <p:txBody>
            <a:bodyPr lIns="0" tIns="0" rIns="0" bIns="0" rtlCol="0" anchor="t">
              <a:spAutoFit/>
            </a:bodyPr>
            <a:lstStyle/>
            <a:p>
              <a:pPr>
                <a:lnSpc>
                  <a:spcPts val="4290"/>
                </a:lnSpc>
              </a:pPr>
              <a:r>
                <a:rPr lang="en-US" sz="2600" b="1" spc="264" dirty="0">
                  <a:solidFill>
                    <a:srgbClr val="243F9A"/>
                  </a:solidFill>
                  <a:latin typeface="Arial Black" panose="020B0A04020102020204" pitchFamily="34" charset="0"/>
                </a:rPr>
                <a:t>South Carolina – The Tastier Peach State</a:t>
              </a:r>
            </a:p>
          </p:txBody>
        </p:sp>
        <p:sp>
          <p:nvSpPr>
            <p:cNvPr id="29" name="TextBox 16">
              <a:extLst>
                <a:ext uri="{FF2B5EF4-FFF2-40B4-BE49-F238E27FC236}">
                  <a16:creationId xmlns:a16="http://schemas.microsoft.com/office/drawing/2014/main" id="{087C0BBD-865D-4BA3-9880-594A8E4ABFBD}"/>
                </a:ext>
              </a:extLst>
            </p:cNvPr>
            <p:cNvSpPr txBox="1"/>
            <p:nvPr/>
          </p:nvSpPr>
          <p:spPr>
            <a:xfrm>
              <a:off x="3436922" y="2162681"/>
              <a:ext cx="13138289" cy="1150059"/>
            </a:xfrm>
            <a:prstGeom prst="rect">
              <a:avLst/>
            </a:prstGeom>
          </p:spPr>
          <p:txBody>
            <a:bodyPr wrap="square" lIns="0" tIns="0" rIns="0" bIns="0" rtlCol="0" anchor="t">
              <a:spAutoFit/>
            </a:bodyPr>
            <a:lstStyle/>
            <a:p>
              <a:pPr marL="342900" indent="-342900">
                <a:lnSpc>
                  <a:spcPct val="150000"/>
                </a:lnSpc>
                <a:buFont typeface="Arial" panose="020B0604020202020204" pitchFamily="34" charset="0"/>
                <a:buChar char="•"/>
              </a:pPr>
              <a:r>
                <a:rPr lang="en-US" sz="2000" spc="112" dirty="0">
                  <a:solidFill>
                    <a:srgbClr val="22409D"/>
                  </a:solidFill>
                  <a:latin typeface="Lato Italics"/>
                </a:rPr>
                <a:t>Perfect growing conditions with rich, acidic soils, humidity and 70 summer nights</a:t>
              </a:r>
            </a:p>
            <a:p>
              <a:pPr marL="342900" indent="-342900">
                <a:lnSpc>
                  <a:spcPct val="150000"/>
                </a:lnSpc>
                <a:buFont typeface="Arial" panose="020B0604020202020204" pitchFamily="34" charset="0"/>
                <a:buChar char="•"/>
              </a:pPr>
              <a:r>
                <a:rPr lang="en-US" sz="2000" spc="112" dirty="0">
                  <a:solidFill>
                    <a:srgbClr val="22409D"/>
                  </a:solidFill>
                  <a:latin typeface="Lato Italics"/>
                </a:rPr>
                <a:t>Fruit varieties chosen for taste not yield</a:t>
              </a:r>
            </a:p>
          </p:txBody>
        </p:sp>
      </p:grpSp>
    </p:spTree>
    <p:extLst>
      <p:ext uri="{BB962C8B-B14F-4D97-AF65-F5344CB8AC3E}">
        <p14:creationId xmlns:p14="http://schemas.microsoft.com/office/powerpoint/2010/main" val="3351374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0" y="-158854"/>
            <a:ext cx="6268611" cy="5462027"/>
          </a:xfrm>
          <a:prstGeom prst="rect">
            <a:avLst/>
          </a:prstGeom>
          <a:solidFill>
            <a:srgbClr val="F45320"/>
          </a:solidFill>
        </p:spPr>
      </p:sp>
      <p:grpSp>
        <p:nvGrpSpPr>
          <p:cNvPr id="3" name="Group 3"/>
          <p:cNvGrpSpPr/>
          <p:nvPr/>
        </p:nvGrpSpPr>
        <p:grpSpPr>
          <a:xfrm rot="-5400000">
            <a:off x="9735511" y="-413089"/>
            <a:ext cx="7391401" cy="10884575"/>
            <a:chOff x="0" y="0"/>
            <a:chExt cx="2524536" cy="11417072"/>
          </a:xfrm>
        </p:grpSpPr>
        <p:sp>
          <p:nvSpPr>
            <p:cNvPr id="4" name="Freeform 4"/>
            <p:cNvSpPr/>
            <p:nvPr/>
          </p:nvSpPr>
          <p:spPr>
            <a:xfrm>
              <a:off x="0" y="0"/>
              <a:ext cx="2524536" cy="11417072"/>
            </a:xfrm>
            <a:custGeom>
              <a:avLst/>
              <a:gdLst/>
              <a:ahLst/>
              <a:cxnLst/>
              <a:rect l="l" t="t" r="r" b="b"/>
              <a:pathLst>
                <a:path w="2524536" h="11417072">
                  <a:moveTo>
                    <a:pt x="0" y="0"/>
                  </a:moveTo>
                  <a:lnTo>
                    <a:pt x="0" y="11417072"/>
                  </a:lnTo>
                  <a:lnTo>
                    <a:pt x="2524536" y="11417072"/>
                  </a:lnTo>
                  <a:lnTo>
                    <a:pt x="2524536" y="0"/>
                  </a:lnTo>
                  <a:lnTo>
                    <a:pt x="0" y="0"/>
                  </a:lnTo>
                  <a:close/>
                  <a:moveTo>
                    <a:pt x="2463576" y="11356112"/>
                  </a:moveTo>
                  <a:lnTo>
                    <a:pt x="59690" y="11356112"/>
                  </a:lnTo>
                  <a:lnTo>
                    <a:pt x="59690" y="59690"/>
                  </a:lnTo>
                  <a:lnTo>
                    <a:pt x="2463576" y="59690"/>
                  </a:lnTo>
                  <a:lnTo>
                    <a:pt x="2463576" y="11356112"/>
                  </a:lnTo>
                  <a:close/>
                </a:path>
              </a:pathLst>
            </a:custGeom>
            <a:solidFill>
              <a:srgbClr val="F45320">
                <a:alpha val="29804"/>
              </a:srgbClr>
            </a:solidFill>
          </p:spPr>
        </p:sp>
      </p:grpSp>
      <p:pic>
        <p:nvPicPr>
          <p:cNvPr id="9" name="Picture 9"/>
          <p:cNvPicPr>
            <a:picLocks noChangeAspect="1"/>
          </p:cNvPicPr>
          <p:nvPr/>
        </p:nvPicPr>
        <p:blipFill rotWithShape="1">
          <a:blip r:embed="rId2">
            <a:extLst>
              <a:ext uri="{28A0092B-C50C-407E-A947-70E740481C1C}">
                <a14:useLocalDpi xmlns:a14="http://schemas.microsoft.com/office/drawing/2010/main" val="0"/>
              </a:ext>
            </a:extLst>
          </a:blip>
          <a:srcRect l="608" t="13197" r="-608" b="33177"/>
          <a:stretch/>
        </p:blipFill>
        <p:spPr>
          <a:xfrm>
            <a:off x="38100" y="5303174"/>
            <a:ext cx="6268614" cy="4983826"/>
          </a:xfrm>
          <a:prstGeom prst="rect">
            <a:avLst/>
          </a:prstGeom>
        </p:spPr>
      </p:pic>
      <p:sp>
        <p:nvSpPr>
          <p:cNvPr id="10" name="TextBox 10"/>
          <p:cNvSpPr txBox="1"/>
          <p:nvPr/>
        </p:nvSpPr>
        <p:spPr>
          <a:xfrm>
            <a:off x="609600" y="1989214"/>
            <a:ext cx="5486399" cy="970074"/>
          </a:xfrm>
          <a:prstGeom prst="rect">
            <a:avLst/>
          </a:prstGeom>
        </p:spPr>
        <p:txBody>
          <a:bodyPr wrap="square" lIns="0" tIns="0" rIns="0" bIns="0" rtlCol="0" anchor="t">
            <a:spAutoFit/>
          </a:bodyPr>
          <a:lstStyle/>
          <a:p>
            <a:pPr>
              <a:lnSpc>
                <a:spcPts val="8400"/>
              </a:lnSpc>
            </a:pPr>
            <a:r>
              <a:rPr lang="en-US" sz="4800" spc="280" dirty="0">
                <a:solidFill>
                  <a:srgbClr val="FFFFFF"/>
                </a:solidFill>
                <a:latin typeface="Arial Black" panose="020B0A04020102020204" pitchFamily="34" charset="0"/>
              </a:rPr>
              <a:t>Sustainability</a:t>
            </a:r>
          </a:p>
        </p:txBody>
      </p:sp>
      <p:sp>
        <p:nvSpPr>
          <p:cNvPr id="12" name="TextBox 12"/>
          <p:cNvSpPr txBox="1"/>
          <p:nvPr/>
        </p:nvSpPr>
        <p:spPr>
          <a:xfrm>
            <a:off x="8610600" y="1866900"/>
            <a:ext cx="9817723" cy="553998"/>
          </a:xfrm>
          <a:prstGeom prst="rect">
            <a:avLst/>
          </a:prstGeom>
        </p:spPr>
        <p:txBody>
          <a:bodyPr wrap="square" lIns="0" tIns="0" rIns="0" bIns="0" rtlCol="0" anchor="t">
            <a:spAutoFit/>
          </a:bodyPr>
          <a:lstStyle/>
          <a:p>
            <a:r>
              <a:rPr lang="en-US" sz="3600" b="1" spc="264" dirty="0">
                <a:solidFill>
                  <a:srgbClr val="243F9A"/>
                </a:solidFill>
                <a:latin typeface="Arial Black" panose="020B0A04020102020204" pitchFamily="34" charset="0"/>
              </a:rPr>
              <a:t>Cutting Food Waste By 95%</a:t>
            </a:r>
          </a:p>
        </p:txBody>
      </p:sp>
      <p:grpSp>
        <p:nvGrpSpPr>
          <p:cNvPr id="20" name="Group 20"/>
          <p:cNvGrpSpPr/>
          <p:nvPr/>
        </p:nvGrpSpPr>
        <p:grpSpPr>
          <a:xfrm>
            <a:off x="1" y="5303174"/>
            <a:ext cx="6268614" cy="4983826"/>
            <a:chOff x="0" y="0"/>
            <a:chExt cx="2022337" cy="1611998"/>
          </a:xfrm>
        </p:grpSpPr>
        <p:sp>
          <p:nvSpPr>
            <p:cNvPr id="21" name="Freeform 21"/>
            <p:cNvSpPr/>
            <p:nvPr/>
          </p:nvSpPr>
          <p:spPr>
            <a:xfrm>
              <a:off x="0" y="0"/>
              <a:ext cx="2022336" cy="1611998"/>
            </a:xfrm>
            <a:custGeom>
              <a:avLst/>
              <a:gdLst/>
              <a:ahLst/>
              <a:cxnLst/>
              <a:rect l="l" t="t" r="r" b="b"/>
              <a:pathLst>
                <a:path w="2022336" h="1611998">
                  <a:moveTo>
                    <a:pt x="0" y="0"/>
                  </a:moveTo>
                  <a:lnTo>
                    <a:pt x="0" y="1611998"/>
                  </a:lnTo>
                  <a:lnTo>
                    <a:pt x="2022336" y="1611998"/>
                  </a:lnTo>
                  <a:lnTo>
                    <a:pt x="2022336" y="0"/>
                  </a:lnTo>
                  <a:lnTo>
                    <a:pt x="0" y="0"/>
                  </a:lnTo>
                  <a:close/>
                  <a:moveTo>
                    <a:pt x="1961376" y="1551038"/>
                  </a:moveTo>
                  <a:lnTo>
                    <a:pt x="59690" y="1551038"/>
                  </a:lnTo>
                  <a:lnTo>
                    <a:pt x="59690" y="59690"/>
                  </a:lnTo>
                  <a:lnTo>
                    <a:pt x="1961376" y="59690"/>
                  </a:lnTo>
                  <a:lnTo>
                    <a:pt x="1961376" y="1551038"/>
                  </a:lnTo>
                  <a:close/>
                </a:path>
              </a:pathLst>
            </a:custGeom>
            <a:solidFill>
              <a:srgbClr val="243F9A"/>
            </a:solidFill>
          </p:spPr>
        </p:sp>
      </p:grpSp>
      <p:sp>
        <p:nvSpPr>
          <p:cNvPr id="13" name="TextBox 12">
            <a:extLst>
              <a:ext uri="{FF2B5EF4-FFF2-40B4-BE49-F238E27FC236}">
                <a16:creationId xmlns:a16="http://schemas.microsoft.com/office/drawing/2014/main" id="{D8E02371-5792-070F-37FB-8DE21E0CD1D9}"/>
              </a:ext>
            </a:extLst>
          </p:cNvPr>
          <p:cNvSpPr txBox="1"/>
          <p:nvPr/>
        </p:nvSpPr>
        <p:spPr>
          <a:xfrm>
            <a:off x="8229600" y="3257256"/>
            <a:ext cx="10072721" cy="4401205"/>
          </a:xfrm>
          <a:prstGeom prst="rect">
            <a:avLst/>
          </a:prstGeom>
          <a:noFill/>
        </p:spPr>
        <p:txBody>
          <a:bodyPr wrap="square">
            <a:spAutoFit/>
          </a:bodyPr>
          <a:lstStyle/>
          <a:p>
            <a:pPr marR="0" lvl="1" algn="l" defTabSz="914400" rtl="0" eaLnBrk="1" fontAlgn="auto" latinLnBrk="0" hangingPunct="1">
              <a:lnSpc>
                <a:spcPct val="100000"/>
              </a:lnSpc>
              <a:spcBef>
                <a:spcPts val="0"/>
              </a:spcBef>
              <a:spcAft>
                <a:spcPts val="0"/>
              </a:spcAft>
              <a:buClrTx/>
              <a:buSzTx/>
              <a:tabLst/>
              <a:defRPr/>
            </a:pPr>
            <a:r>
              <a:rPr lang="en-US" sz="4000" b="1" spc="112" dirty="0">
                <a:solidFill>
                  <a:srgbClr val="F45320"/>
                </a:solidFill>
                <a:latin typeface="Lato Italics"/>
              </a:rPr>
              <a:t>2015:</a:t>
            </a:r>
            <a:r>
              <a:rPr lang="en-US" sz="4000" spc="112" dirty="0">
                <a:solidFill>
                  <a:srgbClr val="22409D"/>
                </a:solidFill>
                <a:latin typeface="Lato Italics"/>
              </a:rPr>
              <a:t> Converted 15 million pounds of peaches waste into sellable ingredients</a:t>
            </a:r>
          </a:p>
          <a:p>
            <a:pPr marR="0" lvl="1" algn="l" defTabSz="914400" rtl="0" eaLnBrk="1" fontAlgn="auto" latinLnBrk="0" hangingPunct="1">
              <a:lnSpc>
                <a:spcPct val="100000"/>
              </a:lnSpc>
              <a:spcBef>
                <a:spcPts val="0"/>
              </a:spcBef>
              <a:spcAft>
                <a:spcPts val="0"/>
              </a:spcAft>
              <a:buClrTx/>
              <a:buSzTx/>
              <a:tabLst/>
              <a:defRPr/>
            </a:pPr>
            <a:r>
              <a:rPr lang="en-US" sz="4000" spc="112" dirty="0">
                <a:solidFill>
                  <a:srgbClr val="22409D"/>
                </a:solidFill>
                <a:latin typeface="Lato Italics"/>
              </a:rPr>
              <a:t>  </a:t>
            </a:r>
          </a:p>
          <a:p>
            <a:pPr marR="0" lvl="1" algn="l" defTabSz="914400" rtl="0" eaLnBrk="1" fontAlgn="auto" latinLnBrk="0" hangingPunct="1">
              <a:lnSpc>
                <a:spcPct val="100000"/>
              </a:lnSpc>
              <a:spcBef>
                <a:spcPts val="0"/>
              </a:spcBef>
              <a:spcAft>
                <a:spcPts val="0"/>
              </a:spcAft>
              <a:buClrTx/>
              <a:buSzTx/>
              <a:tabLst/>
              <a:defRPr/>
            </a:pPr>
            <a:r>
              <a:rPr lang="en-US" sz="4000" b="1" spc="112" dirty="0">
                <a:solidFill>
                  <a:srgbClr val="F45320"/>
                </a:solidFill>
                <a:latin typeface="Lato Italics"/>
              </a:rPr>
              <a:t>2018:</a:t>
            </a:r>
            <a:r>
              <a:rPr lang="en-US" sz="4000" spc="112" dirty="0">
                <a:solidFill>
                  <a:srgbClr val="22409D"/>
                </a:solidFill>
                <a:latin typeface="Lato Italics"/>
              </a:rPr>
              <a:t> Consumer packs</a:t>
            </a:r>
          </a:p>
          <a:p>
            <a:pPr marR="0" lvl="1" algn="l" defTabSz="914400" rtl="0" eaLnBrk="1" fontAlgn="auto" latinLnBrk="0" hangingPunct="1">
              <a:lnSpc>
                <a:spcPct val="100000"/>
              </a:lnSpc>
              <a:spcBef>
                <a:spcPts val="0"/>
              </a:spcBef>
              <a:spcAft>
                <a:spcPts val="0"/>
              </a:spcAft>
              <a:buClrTx/>
              <a:buSzTx/>
              <a:tabLst/>
              <a:defRPr/>
            </a:pPr>
            <a:endParaRPr lang="en-US" sz="4000" spc="112" dirty="0">
              <a:solidFill>
                <a:srgbClr val="22409D"/>
              </a:solidFill>
              <a:latin typeface="Lato Italics"/>
            </a:endParaRPr>
          </a:p>
          <a:p>
            <a:pPr marR="0" lvl="1" algn="l" defTabSz="914400" rtl="0" eaLnBrk="1" fontAlgn="auto" latinLnBrk="0" hangingPunct="1">
              <a:lnSpc>
                <a:spcPct val="100000"/>
              </a:lnSpc>
              <a:spcBef>
                <a:spcPts val="0"/>
              </a:spcBef>
              <a:spcAft>
                <a:spcPts val="0"/>
              </a:spcAft>
              <a:buClrTx/>
              <a:buSzTx/>
              <a:tabLst/>
              <a:defRPr/>
            </a:pPr>
            <a:r>
              <a:rPr lang="en-US" sz="4000" b="1" spc="112" dirty="0">
                <a:solidFill>
                  <a:srgbClr val="F45320"/>
                </a:solidFill>
                <a:latin typeface="Lato Italics"/>
              </a:rPr>
              <a:t>2020:</a:t>
            </a:r>
            <a:r>
              <a:rPr lang="en-US" sz="4000" spc="112" dirty="0">
                <a:solidFill>
                  <a:srgbClr val="22409D"/>
                </a:solidFill>
                <a:latin typeface="Lato Italics"/>
              </a:rPr>
              <a:t> Purchasing other’s food waste – peaches, strawberries, and blueberries</a:t>
            </a:r>
          </a:p>
        </p:txBody>
      </p:sp>
    </p:spTree>
    <p:extLst>
      <p:ext uri="{BB962C8B-B14F-4D97-AF65-F5344CB8AC3E}">
        <p14:creationId xmlns:p14="http://schemas.microsoft.com/office/powerpoint/2010/main" val="3722074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2"/>
          <p:cNvGrpSpPr/>
          <p:nvPr/>
        </p:nvGrpSpPr>
        <p:grpSpPr>
          <a:xfrm>
            <a:off x="1078682" y="571500"/>
            <a:ext cx="17846877" cy="1593355"/>
            <a:chOff x="66643" y="-913840"/>
            <a:chExt cx="23795836" cy="2124474"/>
          </a:xfrm>
        </p:grpSpPr>
        <p:sp>
          <p:nvSpPr>
            <p:cNvPr id="23" name="AutoShape 23"/>
            <p:cNvSpPr/>
            <p:nvPr/>
          </p:nvSpPr>
          <p:spPr>
            <a:xfrm>
              <a:off x="66643" y="-913840"/>
              <a:ext cx="23795836" cy="2124474"/>
            </a:xfrm>
            <a:prstGeom prst="rect">
              <a:avLst/>
            </a:prstGeom>
            <a:solidFill>
              <a:srgbClr val="243F9A"/>
            </a:solidFill>
          </p:spPr>
        </p:sp>
        <p:sp>
          <p:nvSpPr>
            <p:cNvPr id="24" name="TextBox 24"/>
            <p:cNvSpPr txBox="1"/>
            <p:nvPr/>
          </p:nvSpPr>
          <p:spPr>
            <a:xfrm>
              <a:off x="852598" y="-597635"/>
              <a:ext cx="19807168" cy="1304926"/>
            </a:xfrm>
            <a:prstGeom prst="rect">
              <a:avLst/>
            </a:prstGeom>
          </p:spPr>
          <p:txBody>
            <a:bodyPr lIns="0" tIns="0" rIns="0" bIns="0" rtlCol="0" anchor="t">
              <a:spAutoFit/>
            </a:bodyPr>
            <a:lstStyle/>
            <a:p>
              <a:pPr>
                <a:lnSpc>
                  <a:spcPts val="8100"/>
                </a:lnSpc>
              </a:pPr>
              <a:r>
                <a:rPr lang="en-US" sz="6000" spc="179" dirty="0">
                  <a:solidFill>
                    <a:srgbClr val="FFFFFF"/>
                  </a:solidFill>
                  <a:latin typeface="Arial Black" panose="020B0A04020102020204" pitchFamily="34" charset="0"/>
                </a:rPr>
                <a:t>Get to Know Us </a:t>
              </a:r>
            </a:p>
          </p:txBody>
        </p:sp>
      </p:grpSp>
      <p:grpSp>
        <p:nvGrpSpPr>
          <p:cNvPr id="28" name="Group 27">
            <a:extLst>
              <a:ext uri="{FF2B5EF4-FFF2-40B4-BE49-F238E27FC236}">
                <a16:creationId xmlns:a16="http://schemas.microsoft.com/office/drawing/2014/main" id="{D6C00809-E775-461C-A182-E94BE1E5462C}"/>
              </a:ext>
            </a:extLst>
          </p:cNvPr>
          <p:cNvGrpSpPr/>
          <p:nvPr/>
        </p:nvGrpSpPr>
        <p:grpSpPr>
          <a:xfrm>
            <a:off x="11506200" y="2691875"/>
            <a:ext cx="6279573" cy="6628111"/>
            <a:chOff x="11353800" y="3087389"/>
            <a:chExt cx="6279573" cy="6628111"/>
          </a:xfrm>
        </p:grpSpPr>
        <p:pic>
          <p:nvPicPr>
            <p:cNvPr id="25" name="Picture 24">
              <a:extLst>
                <a:ext uri="{FF2B5EF4-FFF2-40B4-BE49-F238E27FC236}">
                  <a16:creationId xmlns:a16="http://schemas.microsoft.com/office/drawing/2014/main" id="{3D18D095-C74C-441A-B10C-6A25AEAD7E2A}"/>
                </a:ext>
              </a:extLst>
            </p:cNvPr>
            <p:cNvPicPr>
              <a:picLocks noChangeAspect="1"/>
            </p:cNvPicPr>
            <p:nvPr/>
          </p:nvPicPr>
          <p:blipFill>
            <a:blip r:embed="rId2"/>
            <a:stretch>
              <a:fillRect/>
            </a:stretch>
          </p:blipFill>
          <p:spPr>
            <a:xfrm>
              <a:off x="12039600" y="3238500"/>
              <a:ext cx="5593773" cy="6477000"/>
            </a:xfrm>
            <a:prstGeom prst="rect">
              <a:avLst/>
            </a:prstGeom>
          </p:spPr>
        </p:pic>
        <p:sp>
          <p:nvSpPr>
            <p:cNvPr id="26" name="Rectangle 25">
              <a:extLst>
                <a:ext uri="{FF2B5EF4-FFF2-40B4-BE49-F238E27FC236}">
                  <a16:creationId xmlns:a16="http://schemas.microsoft.com/office/drawing/2014/main" id="{8EF41403-FD88-4E10-8380-BBC87621213E}"/>
                </a:ext>
              </a:extLst>
            </p:cNvPr>
            <p:cNvSpPr/>
            <p:nvPr/>
          </p:nvSpPr>
          <p:spPr>
            <a:xfrm>
              <a:off x="11353800" y="3087389"/>
              <a:ext cx="1219200" cy="30467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955B9D63-11F0-45CB-BD96-38624F24DC8A}"/>
                </a:ext>
              </a:extLst>
            </p:cNvPr>
            <p:cNvSpPr/>
            <p:nvPr/>
          </p:nvSpPr>
          <p:spPr>
            <a:xfrm>
              <a:off x="11386930" y="5448300"/>
              <a:ext cx="16002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6">
            <a:extLst>
              <a:ext uri="{FF2B5EF4-FFF2-40B4-BE49-F238E27FC236}">
                <a16:creationId xmlns:a16="http://schemas.microsoft.com/office/drawing/2014/main" id="{7302A645-32CC-4598-8686-B153B5A99403}"/>
              </a:ext>
            </a:extLst>
          </p:cNvPr>
          <p:cNvSpPr txBox="1"/>
          <p:nvPr/>
        </p:nvSpPr>
        <p:spPr>
          <a:xfrm>
            <a:off x="863335" y="2386246"/>
            <a:ext cx="10914535" cy="1191801"/>
          </a:xfrm>
          <a:prstGeom prst="rect">
            <a:avLst/>
          </a:prstGeom>
        </p:spPr>
        <p:txBody>
          <a:bodyPr wrap="square" lIns="0" tIns="0" rIns="0" bIns="0" rtlCol="0" anchor="t">
            <a:spAutoFit/>
          </a:bodyPr>
          <a:lstStyle/>
          <a:p>
            <a:pPr lvl="1">
              <a:lnSpc>
                <a:spcPct val="150000"/>
              </a:lnSpc>
            </a:pPr>
            <a:r>
              <a:rPr lang="en-US" b="1" spc="112" dirty="0">
                <a:solidFill>
                  <a:srgbClr val="F45320"/>
                </a:solidFill>
                <a:latin typeface="Lato Italics"/>
              </a:rPr>
              <a:t>Situated on “The Ridge” in South Carolina, you will find the most ideal conditions to produce Titan Brand peaches. We have the perfect blend of rich acidic soils that are proven to energize natural sugars, and humid 70-degree summer nights that promote ripening on the tree. </a:t>
            </a:r>
          </a:p>
        </p:txBody>
      </p:sp>
      <p:sp>
        <p:nvSpPr>
          <p:cNvPr id="30" name="TextBox 6">
            <a:extLst>
              <a:ext uri="{FF2B5EF4-FFF2-40B4-BE49-F238E27FC236}">
                <a16:creationId xmlns:a16="http://schemas.microsoft.com/office/drawing/2014/main" id="{874CACF6-2BDA-47CF-AA16-9A771037F72E}"/>
              </a:ext>
            </a:extLst>
          </p:cNvPr>
          <p:cNvSpPr txBox="1"/>
          <p:nvPr/>
        </p:nvSpPr>
        <p:spPr>
          <a:xfrm>
            <a:off x="1048865" y="4215230"/>
            <a:ext cx="10685935" cy="5663089"/>
          </a:xfrm>
          <a:prstGeom prst="rect">
            <a:avLst/>
          </a:prstGeom>
        </p:spPr>
        <p:txBody>
          <a:bodyPr wrap="square" lIns="0" tIns="0" rIns="0" bIns="0" rtlCol="0" anchor="t">
            <a:spAutoFit/>
          </a:bodyPr>
          <a:lstStyle/>
          <a:p>
            <a:pPr marL="285750" indent="-285750">
              <a:buFont typeface="Arial" panose="020B0604020202020204" pitchFamily="34" charset="0"/>
              <a:buChar char="•"/>
            </a:pPr>
            <a:r>
              <a:rPr lang="en-US" sz="2000" b="1" spc="30" dirty="0">
                <a:solidFill>
                  <a:srgbClr val="243F9A"/>
                </a:solidFill>
                <a:latin typeface="Arial Black" panose="020B0A04020102020204" pitchFamily="34" charset="0"/>
              </a:rPr>
              <a:t>Strategic East Coast Location</a:t>
            </a:r>
          </a:p>
          <a:p>
            <a:pPr marL="742950" lvl="1" indent="-285750">
              <a:buFont typeface="Courier New" panose="02070309020205020404" pitchFamily="49" charset="0"/>
              <a:buChar char="o"/>
            </a:pPr>
            <a:r>
              <a:rPr lang="en-US" spc="112" dirty="0">
                <a:solidFill>
                  <a:srgbClr val="22409D"/>
                </a:solidFill>
                <a:latin typeface="Lato Italics"/>
              </a:rPr>
              <a:t>One day’s drive to America’s fastest growing markets</a:t>
            </a:r>
          </a:p>
          <a:p>
            <a:pPr marL="742950" lvl="1" indent="-285750">
              <a:buFont typeface="Courier New" panose="02070309020205020404" pitchFamily="49" charset="0"/>
              <a:buChar char="o"/>
            </a:pPr>
            <a:r>
              <a:rPr lang="en-US" spc="112" dirty="0">
                <a:solidFill>
                  <a:srgbClr val="22409D"/>
                </a:solidFill>
                <a:latin typeface="Lato Italics"/>
              </a:rPr>
              <a:t>The ONLY processor of peaches on the East Coast giving us a freight advantage of $0.10-$0.14 per lb. </a:t>
            </a:r>
          </a:p>
          <a:p>
            <a:pPr marL="742950" lvl="1" indent="-285750">
              <a:buFont typeface="Courier New" panose="02070309020205020404" pitchFamily="49" charset="0"/>
              <a:buChar char="o"/>
            </a:pPr>
            <a:r>
              <a:rPr lang="en-US" spc="112" dirty="0">
                <a:solidFill>
                  <a:srgbClr val="22409D"/>
                </a:solidFill>
                <a:latin typeface="Lato Italics"/>
              </a:rPr>
              <a:t>South Carolina's location midway between New York City and Miami makes is ideal for distribution networks</a:t>
            </a:r>
          </a:p>
          <a:p>
            <a:pPr lvl="1"/>
            <a:endParaRPr lang="en-US" spc="30" dirty="0">
              <a:solidFill>
                <a:srgbClr val="243F9A"/>
              </a:solidFill>
              <a:latin typeface="Lato"/>
            </a:endParaRPr>
          </a:p>
          <a:p>
            <a:pPr marL="285750" indent="-285750">
              <a:buFont typeface="Arial" panose="020B0604020202020204" pitchFamily="34" charset="0"/>
              <a:buChar char="•"/>
            </a:pPr>
            <a:r>
              <a:rPr lang="en-US" sz="2000" b="1" spc="30" dirty="0">
                <a:solidFill>
                  <a:srgbClr val="243F9A"/>
                </a:solidFill>
                <a:latin typeface="Arial Black" panose="020B0A04020102020204" pitchFamily="34" charset="0"/>
              </a:rPr>
              <a:t>Easy Access To</a:t>
            </a:r>
          </a:p>
          <a:p>
            <a:pPr marL="742950" lvl="1" indent="-285750">
              <a:buFont typeface="Courier New" panose="02070309020205020404" pitchFamily="49" charset="0"/>
              <a:buChar char="o"/>
            </a:pPr>
            <a:r>
              <a:rPr lang="en-US" spc="112" dirty="0">
                <a:solidFill>
                  <a:srgbClr val="22409D"/>
                </a:solidFill>
                <a:latin typeface="Lato Italics"/>
              </a:rPr>
              <a:t>Five major interstates that traverse the state, providing easy access to many warehousing and distribution hubs</a:t>
            </a:r>
          </a:p>
          <a:p>
            <a:pPr marL="742950" lvl="1" indent="-285750">
              <a:buFont typeface="Courier New" panose="02070309020205020404" pitchFamily="49" charset="0"/>
              <a:buChar char="o"/>
            </a:pPr>
            <a:endParaRPr lang="en-US" sz="2000" spc="30" dirty="0">
              <a:solidFill>
                <a:srgbClr val="243F9A"/>
              </a:solidFill>
              <a:latin typeface="Lato"/>
            </a:endParaRPr>
          </a:p>
          <a:p>
            <a:pPr marL="285750" indent="-285750">
              <a:buFont typeface="Arial" panose="020B0604020202020204" pitchFamily="34" charset="0"/>
              <a:buChar char="•"/>
            </a:pPr>
            <a:r>
              <a:rPr lang="en-US" sz="2000" b="1" spc="30" dirty="0">
                <a:solidFill>
                  <a:srgbClr val="243F9A"/>
                </a:solidFill>
                <a:latin typeface="Arial Black" panose="020B0A04020102020204" pitchFamily="34" charset="0"/>
              </a:rPr>
              <a:t>East Coast’s 3rd Largest Port - Charleston, SC</a:t>
            </a:r>
          </a:p>
          <a:p>
            <a:pPr marL="742950" lvl="1" indent="-285750">
              <a:buFont typeface="Courier New" panose="02070309020205020404" pitchFamily="49" charset="0"/>
              <a:buChar char="o"/>
            </a:pPr>
            <a:r>
              <a:rPr lang="en-US" spc="112" dirty="0">
                <a:solidFill>
                  <a:srgbClr val="22409D"/>
                </a:solidFill>
                <a:latin typeface="Lato Italics"/>
              </a:rPr>
              <a:t>On-terminal transloading service is a value to shippers relying on Charleston's proximity to population centers to get their products to market</a:t>
            </a:r>
          </a:p>
          <a:p>
            <a:pPr marL="742950" lvl="1" indent="-285750">
              <a:buFont typeface="Courier New" panose="02070309020205020404" pitchFamily="49" charset="0"/>
              <a:buChar char="o"/>
            </a:pPr>
            <a:endParaRPr lang="en-US" spc="30" dirty="0">
              <a:solidFill>
                <a:srgbClr val="243F9A"/>
              </a:solidFill>
              <a:latin typeface="Lato"/>
            </a:endParaRPr>
          </a:p>
          <a:p>
            <a:pPr marL="285750" indent="-285750">
              <a:buFont typeface="Arial" panose="020B0604020202020204" pitchFamily="34" charset="0"/>
              <a:buChar char="•"/>
            </a:pPr>
            <a:r>
              <a:rPr lang="en-US" sz="2000" b="1" spc="30" dirty="0">
                <a:solidFill>
                  <a:srgbClr val="243F9A"/>
                </a:solidFill>
                <a:latin typeface="Arial Black" panose="020B0A04020102020204" pitchFamily="34" charset="0"/>
              </a:rPr>
              <a:t>Attentive/Nimble Supplier</a:t>
            </a:r>
          </a:p>
          <a:p>
            <a:pPr marL="742950" lvl="1" indent="-285750">
              <a:buFont typeface="Courier New" panose="02070309020205020404" pitchFamily="49" charset="0"/>
              <a:buChar char="o"/>
            </a:pPr>
            <a:r>
              <a:rPr lang="en-US" spc="112" dirty="0">
                <a:solidFill>
                  <a:srgbClr val="22409D"/>
                </a:solidFill>
                <a:latin typeface="Lato Italics"/>
              </a:rPr>
              <a:t>At full capacity we are no more then 8% of the frozen peach industry. We are able to meet the needs of our partners by being nimble and creating custom packs for smaller customers that do not procure volumes required by larger processors</a:t>
            </a:r>
          </a:p>
          <a:p>
            <a:pPr marL="742950" lvl="1" indent="-285750">
              <a:buFont typeface="Courier New" panose="02070309020205020404" pitchFamily="49" charset="0"/>
              <a:buChar char="o"/>
            </a:pPr>
            <a:endParaRPr lang="en-US" sz="1600" spc="264" dirty="0">
              <a:solidFill>
                <a:srgbClr val="002060"/>
              </a:solidFill>
              <a:latin typeface="Lato Itali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43F9A"/>
        </a:solidFill>
        <a:effectLst/>
      </p:bgPr>
    </p:bg>
    <p:spTree>
      <p:nvGrpSpPr>
        <p:cNvPr id="1" name=""/>
        <p:cNvGrpSpPr/>
        <p:nvPr/>
      </p:nvGrpSpPr>
      <p:grpSpPr>
        <a:xfrm>
          <a:off x="0" y="0"/>
          <a:ext cx="0" cy="0"/>
          <a:chOff x="0" y="0"/>
          <a:chExt cx="0" cy="0"/>
        </a:xfrm>
      </p:grpSpPr>
      <p:sp>
        <p:nvSpPr>
          <p:cNvPr id="6" name="TextBox 6"/>
          <p:cNvSpPr txBox="1"/>
          <p:nvPr/>
        </p:nvSpPr>
        <p:spPr>
          <a:xfrm>
            <a:off x="838200" y="1877849"/>
            <a:ext cx="7516764" cy="3219920"/>
          </a:xfrm>
          <a:prstGeom prst="rect">
            <a:avLst/>
          </a:prstGeom>
        </p:spPr>
        <p:txBody>
          <a:bodyPr wrap="square" lIns="0" tIns="0" rIns="0" bIns="0" rtlCol="0" anchor="t">
            <a:spAutoFit/>
          </a:bodyPr>
          <a:lstStyle/>
          <a:p>
            <a:pPr marL="342900" indent="-342900">
              <a:lnSpc>
                <a:spcPts val="4290"/>
              </a:lnSpc>
              <a:buFont typeface="Arial" panose="020B0604020202020204" pitchFamily="34" charset="0"/>
              <a:buChar char="•"/>
            </a:pPr>
            <a:r>
              <a:rPr lang="en-US" sz="2400" b="1" spc="30" dirty="0">
                <a:solidFill>
                  <a:schemeClr val="bg1"/>
                </a:solidFill>
                <a:latin typeface="Arial Black" panose="020B0A04020102020204" pitchFamily="34" charset="0"/>
              </a:rPr>
              <a:t>Food Safety, Certification &amp; Traceability </a:t>
            </a:r>
          </a:p>
          <a:p>
            <a:pPr marL="800100" lvl="1" indent="-342900">
              <a:lnSpc>
                <a:spcPts val="4290"/>
              </a:lnSpc>
              <a:buFont typeface="Courier New" panose="02070309020205020404" pitchFamily="49" charset="0"/>
              <a:buChar char="o"/>
            </a:pPr>
            <a:r>
              <a:rPr lang="en-US" spc="112" dirty="0">
                <a:solidFill>
                  <a:schemeClr val="bg1"/>
                </a:solidFill>
                <a:latin typeface="Lato Italics"/>
              </a:rPr>
              <a:t>Deeply committed to best-in-class food safety100% traceability from tree to box</a:t>
            </a:r>
          </a:p>
          <a:p>
            <a:pPr marL="800100" lvl="1" indent="-342900">
              <a:lnSpc>
                <a:spcPts val="4290"/>
              </a:lnSpc>
              <a:buFont typeface="Courier New" panose="02070309020205020404" pitchFamily="49" charset="0"/>
              <a:buChar char="o"/>
            </a:pPr>
            <a:r>
              <a:rPr lang="en-US" spc="112" dirty="0">
                <a:solidFill>
                  <a:schemeClr val="bg1"/>
                </a:solidFill>
                <a:latin typeface="Lato Italics"/>
              </a:rPr>
              <a:t>Complete control of raw peach supply SQF Code 2000 Level 2 Certified Building and equipment design focused on quality control and food safety Experienced QA &amp; QC support staff </a:t>
            </a:r>
          </a:p>
        </p:txBody>
      </p:sp>
      <p:sp>
        <p:nvSpPr>
          <p:cNvPr id="2" name="AutoShape 2"/>
          <p:cNvSpPr/>
          <p:nvPr/>
        </p:nvSpPr>
        <p:spPr>
          <a:xfrm rot="5400000">
            <a:off x="11574442" y="-2492173"/>
            <a:ext cx="4403253" cy="9023866"/>
          </a:xfrm>
          <a:prstGeom prst="rect">
            <a:avLst/>
          </a:prstGeom>
          <a:solidFill>
            <a:srgbClr val="F45320"/>
          </a:solidFill>
        </p:spPr>
      </p:sp>
      <p:sp>
        <p:nvSpPr>
          <p:cNvPr id="14" name="TextBox 10">
            <a:extLst>
              <a:ext uri="{FF2B5EF4-FFF2-40B4-BE49-F238E27FC236}">
                <a16:creationId xmlns:a16="http://schemas.microsoft.com/office/drawing/2014/main" id="{971861C1-744E-4B4E-81C7-05F9A0DB681A}"/>
              </a:ext>
            </a:extLst>
          </p:cNvPr>
          <p:cNvSpPr txBox="1"/>
          <p:nvPr/>
        </p:nvSpPr>
        <p:spPr>
          <a:xfrm>
            <a:off x="9941620" y="858585"/>
            <a:ext cx="8379510" cy="1030860"/>
          </a:xfrm>
          <a:prstGeom prst="rect">
            <a:avLst/>
          </a:prstGeom>
        </p:spPr>
        <p:txBody>
          <a:bodyPr wrap="square" lIns="0" tIns="0" rIns="0" bIns="0" rtlCol="0" anchor="t">
            <a:spAutoFit/>
          </a:bodyPr>
          <a:lstStyle/>
          <a:p>
            <a:pPr>
              <a:lnSpc>
                <a:spcPts val="8400"/>
              </a:lnSpc>
            </a:pPr>
            <a:r>
              <a:rPr lang="en-US" sz="6000" spc="280" dirty="0">
                <a:solidFill>
                  <a:srgbClr val="FFFFFF"/>
                </a:solidFill>
                <a:latin typeface="Arial Black" panose="020B0A04020102020204" pitchFamily="34" charset="0"/>
              </a:rPr>
              <a:t>Our Commitment</a:t>
            </a:r>
          </a:p>
        </p:txBody>
      </p:sp>
      <p:sp>
        <p:nvSpPr>
          <p:cNvPr id="19" name="TextBox 6">
            <a:extLst>
              <a:ext uri="{FF2B5EF4-FFF2-40B4-BE49-F238E27FC236}">
                <a16:creationId xmlns:a16="http://schemas.microsoft.com/office/drawing/2014/main" id="{CCEA9F16-40CF-4BF4-8A97-08975D13113B}"/>
              </a:ext>
            </a:extLst>
          </p:cNvPr>
          <p:cNvSpPr txBox="1"/>
          <p:nvPr/>
        </p:nvSpPr>
        <p:spPr>
          <a:xfrm>
            <a:off x="838200" y="6754649"/>
            <a:ext cx="7516764" cy="1571071"/>
          </a:xfrm>
          <a:prstGeom prst="rect">
            <a:avLst/>
          </a:prstGeom>
        </p:spPr>
        <p:txBody>
          <a:bodyPr wrap="square" lIns="0" tIns="0" rIns="0" bIns="0" rtlCol="0" anchor="t">
            <a:spAutoFit/>
          </a:bodyPr>
          <a:lstStyle/>
          <a:p>
            <a:pPr marL="342900" indent="-342900">
              <a:lnSpc>
                <a:spcPts val="4290"/>
              </a:lnSpc>
              <a:buFont typeface="Arial" panose="020B0604020202020204" pitchFamily="34" charset="0"/>
              <a:buChar char="•"/>
            </a:pPr>
            <a:r>
              <a:rPr lang="en-US" sz="2400" b="1" spc="30" dirty="0">
                <a:solidFill>
                  <a:schemeClr val="bg1"/>
                </a:solidFill>
                <a:latin typeface="Arial Black" panose="020B0A04020102020204" pitchFamily="34" charset="0"/>
              </a:rPr>
              <a:t>1 of 6 of Commercially Recognized Peach Processors in the United States</a:t>
            </a:r>
          </a:p>
          <a:p>
            <a:pPr marL="800100" lvl="1" indent="-342900">
              <a:lnSpc>
                <a:spcPts val="4290"/>
              </a:lnSpc>
              <a:buFont typeface="Courier New" panose="02070309020205020404" pitchFamily="49" charset="0"/>
              <a:buChar char="o"/>
            </a:pPr>
            <a:r>
              <a:rPr lang="en-US" spc="112" dirty="0">
                <a:solidFill>
                  <a:schemeClr val="bg1"/>
                </a:solidFill>
                <a:latin typeface="Lato Italics"/>
              </a:rPr>
              <a:t>Instantly 3rd largest fresh peach processor </a:t>
            </a:r>
          </a:p>
        </p:txBody>
      </p:sp>
      <p:pic>
        <p:nvPicPr>
          <p:cNvPr id="25" name="Picture 24">
            <a:extLst>
              <a:ext uri="{FF2B5EF4-FFF2-40B4-BE49-F238E27FC236}">
                <a16:creationId xmlns:a16="http://schemas.microsoft.com/office/drawing/2014/main" id="{216A4151-76AD-416B-8FBD-028CEAF81195}"/>
              </a:ext>
            </a:extLst>
          </p:cNvPr>
          <p:cNvPicPr>
            <a:picLocks noChangeAspect="1"/>
          </p:cNvPicPr>
          <p:nvPr/>
        </p:nvPicPr>
        <p:blipFill>
          <a:blip r:embed="rId2"/>
          <a:stretch>
            <a:fillRect/>
          </a:stretch>
        </p:blipFill>
        <p:spPr>
          <a:xfrm>
            <a:off x="10744200" y="2247900"/>
            <a:ext cx="5581650" cy="1181100"/>
          </a:xfrm>
          <a:prstGeom prst="rect">
            <a:avLst/>
          </a:prstGeom>
        </p:spPr>
      </p:pic>
      <p:pic>
        <p:nvPicPr>
          <p:cNvPr id="8" name="Picture 7" descr="A picture containing food, fruit, sliced, containing&#10;&#10;Description automatically generated">
            <a:extLst>
              <a:ext uri="{FF2B5EF4-FFF2-40B4-BE49-F238E27FC236}">
                <a16:creationId xmlns:a16="http://schemas.microsoft.com/office/drawing/2014/main" id="{39788DE5-2D11-457B-90BC-0EE904D934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8800" y="4221387"/>
            <a:ext cx="8839200" cy="5892800"/>
          </a:xfrm>
          <a:prstGeom prst="rect">
            <a:avLst/>
          </a:prstGeom>
        </p:spPr>
      </p:pic>
      <p:grpSp>
        <p:nvGrpSpPr>
          <p:cNvPr id="12" name="Group 12"/>
          <p:cNvGrpSpPr/>
          <p:nvPr/>
        </p:nvGrpSpPr>
        <p:grpSpPr>
          <a:xfrm>
            <a:off x="9264135" y="4041967"/>
            <a:ext cx="9023865" cy="6245033"/>
            <a:chOff x="0" y="0"/>
            <a:chExt cx="3041060" cy="2019930"/>
          </a:xfrm>
        </p:grpSpPr>
        <p:sp>
          <p:nvSpPr>
            <p:cNvPr id="13" name="Freeform 13"/>
            <p:cNvSpPr/>
            <p:nvPr/>
          </p:nvSpPr>
          <p:spPr>
            <a:xfrm>
              <a:off x="0" y="0"/>
              <a:ext cx="3041060" cy="2019930"/>
            </a:xfrm>
            <a:custGeom>
              <a:avLst/>
              <a:gdLst/>
              <a:ahLst/>
              <a:cxnLst/>
              <a:rect l="l" t="t" r="r" b="b"/>
              <a:pathLst>
                <a:path w="3041060" h="2019930">
                  <a:moveTo>
                    <a:pt x="0" y="0"/>
                  </a:moveTo>
                  <a:lnTo>
                    <a:pt x="0" y="2019930"/>
                  </a:lnTo>
                  <a:lnTo>
                    <a:pt x="3041060" y="2019930"/>
                  </a:lnTo>
                  <a:lnTo>
                    <a:pt x="3041060" y="0"/>
                  </a:lnTo>
                  <a:lnTo>
                    <a:pt x="0" y="0"/>
                  </a:lnTo>
                  <a:close/>
                  <a:moveTo>
                    <a:pt x="2980100" y="1958970"/>
                  </a:moveTo>
                  <a:lnTo>
                    <a:pt x="59690" y="1958970"/>
                  </a:lnTo>
                  <a:lnTo>
                    <a:pt x="59690" y="59690"/>
                  </a:lnTo>
                  <a:lnTo>
                    <a:pt x="2980100" y="59690"/>
                  </a:lnTo>
                  <a:lnTo>
                    <a:pt x="2980100" y="1958970"/>
                  </a:lnTo>
                  <a:close/>
                </a:path>
              </a:pathLst>
            </a:custGeom>
            <a:solidFill>
              <a:srgbClr val="FFFFFF"/>
            </a:solidFill>
          </p:spPr>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43F9A"/>
        </a:solidFill>
        <a:effectLst/>
      </p:bgPr>
    </p:bg>
    <p:spTree>
      <p:nvGrpSpPr>
        <p:cNvPr id="1" name=""/>
        <p:cNvGrpSpPr/>
        <p:nvPr/>
      </p:nvGrpSpPr>
      <p:grpSpPr>
        <a:xfrm>
          <a:off x="0" y="0"/>
          <a:ext cx="0" cy="0"/>
          <a:chOff x="0" y="0"/>
          <a:chExt cx="0" cy="0"/>
        </a:xfrm>
      </p:grpSpPr>
      <p:sp>
        <p:nvSpPr>
          <p:cNvPr id="2" name="AutoShape 2"/>
          <p:cNvSpPr/>
          <p:nvPr/>
        </p:nvSpPr>
        <p:spPr>
          <a:xfrm rot="5400000">
            <a:off x="1624507" y="-2334527"/>
            <a:ext cx="4403253" cy="8349738"/>
          </a:xfrm>
          <a:prstGeom prst="rect">
            <a:avLst/>
          </a:prstGeom>
          <a:solidFill>
            <a:srgbClr val="F45320"/>
          </a:solidFill>
        </p:spPr>
      </p:sp>
      <p:sp>
        <p:nvSpPr>
          <p:cNvPr id="6" name="TextBox 6"/>
          <p:cNvSpPr txBox="1"/>
          <p:nvPr/>
        </p:nvSpPr>
        <p:spPr>
          <a:xfrm>
            <a:off x="8534400" y="2154957"/>
            <a:ext cx="9481062" cy="5425652"/>
          </a:xfrm>
          <a:prstGeom prst="rect">
            <a:avLst/>
          </a:prstGeom>
        </p:spPr>
        <p:txBody>
          <a:bodyPr wrap="square" lIns="0" tIns="0" rIns="0" bIns="0" rtlCol="0" anchor="t">
            <a:spAutoFit/>
          </a:bodyPr>
          <a:lstStyle/>
          <a:p>
            <a:pPr marL="342900" indent="-342900">
              <a:lnSpc>
                <a:spcPts val="4290"/>
              </a:lnSpc>
              <a:buFont typeface="Arial" panose="020B0604020202020204" pitchFamily="34" charset="0"/>
              <a:buChar char="•"/>
            </a:pPr>
            <a:r>
              <a:rPr lang="en-US" sz="1900" i="1" spc="30" dirty="0">
                <a:solidFill>
                  <a:schemeClr val="bg1"/>
                </a:solidFill>
                <a:latin typeface="Lato"/>
              </a:rPr>
              <a:t>IQF Peach Slices, Dices, Pieces – 40# box</a:t>
            </a:r>
          </a:p>
          <a:p>
            <a:pPr marL="342900" indent="-342900">
              <a:lnSpc>
                <a:spcPts val="4290"/>
              </a:lnSpc>
              <a:buFont typeface="Arial" panose="020B0604020202020204" pitchFamily="34" charset="0"/>
              <a:buChar char="•"/>
            </a:pPr>
            <a:r>
              <a:rPr lang="en-US" sz="1900" i="1" spc="30" dirty="0">
                <a:solidFill>
                  <a:schemeClr val="bg1"/>
                </a:solidFill>
                <a:latin typeface="Lato"/>
              </a:rPr>
              <a:t>Block Frozen Peaches - Straight or Sugar</a:t>
            </a:r>
          </a:p>
          <a:p>
            <a:pPr marL="800100" lvl="1" indent="-342900">
              <a:lnSpc>
                <a:spcPts val="4290"/>
              </a:lnSpc>
              <a:buFont typeface="Courier New" panose="02070309020205020404" pitchFamily="49" charset="0"/>
              <a:buChar char="o"/>
            </a:pPr>
            <a:r>
              <a:rPr lang="en-US" sz="1900" i="1" spc="30" dirty="0">
                <a:solidFill>
                  <a:schemeClr val="bg1"/>
                </a:solidFill>
                <a:latin typeface="Lato"/>
              </a:rPr>
              <a:t>30# pail, 40# box, 55 gal drum</a:t>
            </a:r>
          </a:p>
          <a:p>
            <a:pPr marL="342900" indent="-342900">
              <a:lnSpc>
                <a:spcPts val="4290"/>
              </a:lnSpc>
              <a:buFont typeface="Arial" panose="020B0604020202020204" pitchFamily="34" charset="0"/>
              <a:buChar char="•"/>
            </a:pPr>
            <a:r>
              <a:rPr lang="en-US" sz="1900" i="1" spc="30" dirty="0">
                <a:solidFill>
                  <a:schemeClr val="bg1"/>
                </a:solidFill>
                <a:latin typeface="Lato"/>
              </a:rPr>
              <a:t>SS Peach Puree - Aseptic or Frozen</a:t>
            </a:r>
          </a:p>
          <a:p>
            <a:pPr marL="800100" lvl="1" indent="-342900">
              <a:lnSpc>
                <a:spcPts val="4290"/>
              </a:lnSpc>
              <a:buFont typeface="Courier New" panose="02070309020205020404" pitchFamily="49" charset="0"/>
              <a:buChar char="o"/>
            </a:pPr>
            <a:r>
              <a:rPr lang="en-US" sz="1900" i="1" spc="30" dirty="0">
                <a:solidFill>
                  <a:schemeClr val="bg1"/>
                </a:solidFill>
                <a:latin typeface="Lato"/>
              </a:rPr>
              <a:t>28# pail, 30# pail, 40# pail, 55 gal drum</a:t>
            </a:r>
          </a:p>
          <a:p>
            <a:pPr marL="342900" indent="-342900">
              <a:lnSpc>
                <a:spcPts val="4290"/>
              </a:lnSpc>
              <a:buFont typeface="Arial" panose="020B0604020202020204" pitchFamily="34" charset="0"/>
              <a:buChar char="•"/>
            </a:pPr>
            <a:r>
              <a:rPr lang="en-US" sz="1900" i="1" spc="30" dirty="0">
                <a:solidFill>
                  <a:schemeClr val="bg1"/>
                </a:solidFill>
                <a:latin typeface="Lato"/>
              </a:rPr>
              <a:t>SS Peach and Blueberry Puree - Aseptic or Frozen –30# pail, 55 gal drum</a:t>
            </a:r>
          </a:p>
          <a:p>
            <a:pPr marL="342900" indent="-342900">
              <a:lnSpc>
                <a:spcPts val="4290"/>
              </a:lnSpc>
              <a:buFont typeface="Arial" panose="020B0604020202020204" pitchFamily="34" charset="0"/>
              <a:buChar char="•"/>
            </a:pPr>
            <a:r>
              <a:rPr lang="en-US" sz="1900" i="1" spc="30" dirty="0">
                <a:solidFill>
                  <a:schemeClr val="bg1"/>
                </a:solidFill>
                <a:latin typeface="Lato"/>
              </a:rPr>
              <a:t>Frozen Vegetable Puree – 40# pail, 55 gal drum</a:t>
            </a:r>
          </a:p>
          <a:p>
            <a:pPr marL="342900" indent="-342900">
              <a:lnSpc>
                <a:spcPts val="4290"/>
              </a:lnSpc>
              <a:buFont typeface="Arial" panose="020B0604020202020204" pitchFamily="34" charset="0"/>
              <a:buChar char="•"/>
            </a:pPr>
            <a:r>
              <a:rPr lang="en-US" sz="1900" i="1" spc="30" dirty="0">
                <a:solidFill>
                  <a:schemeClr val="bg1"/>
                </a:solidFill>
                <a:latin typeface="Lato"/>
              </a:rPr>
              <a:t>Peach Cup – 4.4 oz cups/96 per case</a:t>
            </a:r>
          </a:p>
          <a:p>
            <a:pPr marL="342900" indent="-342900">
              <a:lnSpc>
                <a:spcPts val="4290"/>
              </a:lnSpc>
              <a:buFont typeface="Arial" panose="020B0604020202020204" pitchFamily="34" charset="0"/>
              <a:buChar char="•"/>
            </a:pPr>
            <a:r>
              <a:rPr lang="en-US" sz="1900" i="1" spc="30" dirty="0">
                <a:solidFill>
                  <a:schemeClr val="bg1"/>
                </a:solidFill>
                <a:latin typeface="Lato"/>
              </a:rPr>
              <a:t>Mixed Berry Cup – 4.0 oz cups/96 per case</a:t>
            </a:r>
          </a:p>
          <a:p>
            <a:pPr marL="342900" indent="-342900">
              <a:lnSpc>
                <a:spcPts val="4290"/>
              </a:lnSpc>
              <a:buFont typeface="Arial" panose="020B0604020202020204" pitchFamily="34" charset="0"/>
              <a:buChar char="•"/>
            </a:pPr>
            <a:r>
              <a:rPr lang="en-US" sz="1900" i="1" spc="30" dirty="0">
                <a:solidFill>
                  <a:schemeClr val="bg1"/>
                </a:solidFill>
                <a:latin typeface="Lato"/>
              </a:rPr>
              <a:t>Custom blends &amp; packs available for all products (with specific volume commitments)</a:t>
            </a:r>
          </a:p>
        </p:txBody>
      </p:sp>
      <p:sp>
        <p:nvSpPr>
          <p:cNvPr id="14" name="TextBox 10">
            <a:extLst>
              <a:ext uri="{FF2B5EF4-FFF2-40B4-BE49-F238E27FC236}">
                <a16:creationId xmlns:a16="http://schemas.microsoft.com/office/drawing/2014/main" id="{971861C1-744E-4B4E-81C7-05F9A0DB681A}"/>
              </a:ext>
            </a:extLst>
          </p:cNvPr>
          <p:cNvSpPr txBox="1"/>
          <p:nvPr/>
        </p:nvSpPr>
        <p:spPr>
          <a:xfrm>
            <a:off x="533400" y="1030531"/>
            <a:ext cx="8379510" cy="1030860"/>
          </a:xfrm>
          <a:prstGeom prst="rect">
            <a:avLst/>
          </a:prstGeom>
        </p:spPr>
        <p:txBody>
          <a:bodyPr wrap="square" lIns="0" tIns="0" rIns="0" bIns="0" rtlCol="0" anchor="t">
            <a:spAutoFit/>
          </a:bodyPr>
          <a:lstStyle/>
          <a:p>
            <a:pPr>
              <a:lnSpc>
                <a:spcPts val="8400"/>
              </a:lnSpc>
            </a:pPr>
            <a:r>
              <a:rPr lang="en-US" sz="6000" spc="280" dirty="0">
                <a:solidFill>
                  <a:srgbClr val="FFFFFF"/>
                </a:solidFill>
                <a:latin typeface="Arial Black" panose="020B0A04020102020204" pitchFamily="34" charset="0"/>
              </a:rPr>
              <a:t>What We Offer</a:t>
            </a:r>
          </a:p>
        </p:txBody>
      </p:sp>
      <p:grpSp>
        <p:nvGrpSpPr>
          <p:cNvPr id="12" name="Group 12"/>
          <p:cNvGrpSpPr/>
          <p:nvPr/>
        </p:nvGrpSpPr>
        <p:grpSpPr>
          <a:xfrm>
            <a:off x="1" y="4041968"/>
            <a:ext cx="8001000" cy="6245032"/>
            <a:chOff x="0" y="0"/>
            <a:chExt cx="3041060" cy="2019930"/>
          </a:xfrm>
        </p:grpSpPr>
        <p:sp>
          <p:nvSpPr>
            <p:cNvPr id="13" name="Freeform 13"/>
            <p:cNvSpPr/>
            <p:nvPr/>
          </p:nvSpPr>
          <p:spPr>
            <a:xfrm>
              <a:off x="0" y="0"/>
              <a:ext cx="3041060" cy="2019930"/>
            </a:xfrm>
            <a:custGeom>
              <a:avLst/>
              <a:gdLst/>
              <a:ahLst/>
              <a:cxnLst/>
              <a:rect l="l" t="t" r="r" b="b"/>
              <a:pathLst>
                <a:path w="3041060" h="2019930">
                  <a:moveTo>
                    <a:pt x="0" y="0"/>
                  </a:moveTo>
                  <a:lnTo>
                    <a:pt x="0" y="2019930"/>
                  </a:lnTo>
                  <a:lnTo>
                    <a:pt x="3041060" y="2019930"/>
                  </a:lnTo>
                  <a:lnTo>
                    <a:pt x="3041060" y="0"/>
                  </a:lnTo>
                  <a:lnTo>
                    <a:pt x="0" y="0"/>
                  </a:lnTo>
                  <a:close/>
                  <a:moveTo>
                    <a:pt x="2980100" y="1958970"/>
                  </a:moveTo>
                  <a:lnTo>
                    <a:pt x="59690" y="1958970"/>
                  </a:lnTo>
                  <a:lnTo>
                    <a:pt x="59690" y="59690"/>
                  </a:lnTo>
                  <a:lnTo>
                    <a:pt x="2980100" y="59690"/>
                  </a:lnTo>
                  <a:lnTo>
                    <a:pt x="2980100" y="1958970"/>
                  </a:lnTo>
                  <a:close/>
                </a:path>
              </a:pathLst>
            </a:custGeom>
            <a:solidFill>
              <a:srgbClr val="FFFFFF"/>
            </a:solidFill>
          </p:spPr>
        </p:sp>
      </p:grpSp>
      <p:pic>
        <p:nvPicPr>
          <p:cNvPr id="4" name="Picture 3">
            <a:extLst>
              <a:ext uri="{FF2B5EF4-FFF2-40B4-BE49-F238E27FC236}">
                <a16:creationId xmlns:a16="http://schemas.microsoft.com/office/drawing/2014/main" id="{DD07F120-265C-4EE9-A730-40ED62847BC7}"/>
              </a:ext>
            </a:extLst>
          </p:cNvPr>
          <p:cNvPicPr>
            <a:picLocks noChangeAspect="1"/>
          </p:cNvPicPr>
          <p:nvPr/>
        </p:nvPicPr>
        <p:blipFill>
          <a:blip r:embed="rId2"/>
          <a:stretch>
            <a:fillRect/>
          </a:stretch>
        </p:blipFill>
        <p:spPr>
          <a:xfrm>
            <a:off x="142698" y="4230784"/>
            <a:ext cx="7715605" cy="5867400"/>
          </a:xfrm>
          <a:prstGeom prst="rect">
            <a:avLst/>
          </a:prstGeom>
        </p:spPr>
      </p:pic>
    </p:spTree>
    <p:extLst>
      <p:ext uri="{BB962C8B-B14F-4D97-AF65-F5344CB8AC3E}">
        <p14:creationId xmlns:p14="http://schemas.microsoft.com/office/powerpoint/2010/main" val="901440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28700" y="4270762"/>
            <a:ext cx="3827621" cy="4987538"/>
            <a:chOff x="0" y="0"/>
            <a:chExt cx="3841242" cy="5005287"/>
          </a:xfrm>
        </p:grpSpPr>
        <p:sp>
          <p:nvSpPr>
            <p:cNvPr id="3" name="Freeform 3"/>
            <p:cNvSpPr/>
            <p:nvPr/>
          </p:nvSpPr>
          <p:spPr>
            <a:xfrm>
              <a:off x="0" y="0"/>
              <a:ext cx="3841242" cy="5005287"/>
            </a:xfrm>
            <a:custGeom>
              <a:avLst/>
              <a:gdLst/>
              <a:ahLst/>
              <a:cxnLst/>
              <a:rect l="l" t="t" r="r" b="b"/>
              <a:pathLst>
                <a:path w="3841242" h="5005287">
                  <a:moveTo>
                    <a:pt x="0" y="0"/>
                  </a:moveTo>
                  <a:lnTo>
                    <a:pt x="0" y="5005287"/>
                  </a:lnTo>
                  <a:lnTo>
                    <a:pt x="3841242" y="5005287"/>
                  </a:lnTo>
                  <a:lnTo>
                    <a:pt x="3841242" y="0"/>
                  </a:lnTo>
                  <a:lnTo>
                    <a:pt x="0" y="0"/>
                  </a:lnTo>
                  <a:close/>
                  <a:moveTo>
                    <a:pt x="3780282" y="4944326"/>
                  </a:moveTo>
                  <a:lnTo>
                    <a:pt x="59690" y="4944326"/>
                  </a:lnTo>
                  <a:lnTo>
                    <a:pt x="59690" y="59690"/>
                  </a:lnTo>
                  <a:lnTo>
                    <a:pt x="3780282" y="59690"/>
                  </a:lnTo>
                  <a:lnTo>
                    <a:pt x="3780282" y="4944326"/>
                  </a:lnTo>
                  <a:close/>
                </a:path>
              </a:pathLst>
            </a:custGeom>
            <a:solidFill>
              <a:srgbClr val="F45320"/>
            </a:solidFill>
          </p:spPr>
        </p:sp>
      </p:grpSp>
      <p:grpSp>
        <p:nvGrpSpPr>
          <p:cNvPr id="4" name="Group 4"/>
          <p:cNvGrpSpPr/>
          <p:nvPr/>
        </p:nvGrpSpPr>
        <p:grpSpPr>
          <a:xfrm>
            <a:off x="13431679" y="4270762"/>
            <a:ext cx="3827621" cy="4987538"/>
            <a:chOff x="0" y="0"/>
            <a:chExt cx="3841242" cy="5005287"/>
          </a:xfrm>
        </p:grpSpPr>
        <p:sp>
          <p:nvSpPr>
            <p:cNvPr id="5" name="Freeform 5"/>
            <p:cNvSpPr/>
            <p:nvPr/>
          </p:nvSpPr>
          <p:spPr>
            <a:xfrm>
              <a:off x="0" y="0"/>
              <a:ext cx="3841242" cy="5005287"/>
            </a:xfrm>
            <a:custGeom>
              <a:avLst/>
              <a:gdLst/>
              <a:ahLst/>
              <a:cxnLst/>
              <a:rect l="l" t="t" r="r" b="b"/>
              <a:pathLst>
                <a:path w="3841242" h="5005287">
                  <a:moveTo>
                    <a:pt x="0" y="0"/>
                  </a:moveTo>
                  <a:lnTo>
                    <a:pt x="0" y="5005287"/>
                  </a:lnTo>
                  <a:lnTo>
                    <a:pt x="3841242" y="5005287"/>
                  </a:lnTo>
                  <a:lnTo>
                    <a:pt x="3841242" y="0"/>
                  </a:lnTo>
                  <a:lnTo>
                    <a:pt x="0" y="0"/>
                  </a:lnTo>
                  <a:close/>
                  <a:moveTo>
                    <a:pt x="3780282" y="4944326"/>
                  </a:moveTo>
                  <a:lnTo>
                    <a:pt x="59690" y="4944326"/>
                  </a:lnTo>
                  <a:lnTo>
                    <a:pt x="59690" y="59690"/>
                  </a:lnTo>
                  <a:lnTo>
                    <a:pt x="3780282" y="59690"/>
                  </a:lnTo>
                  <a:lnTo>
                    <a:pt x="3780282" y="4944326"/>
                  </a:lnTo>
                  <a:close/>
                </a:path>
              </a:pathLst>
            </a:custGeom>
            <a:solidFill>
              <a:srgbClr val="F45320"/>
            </a:solidFill>
          </p:spPr>
        </p:sp>
      </p:grpSp>
      <p:grpSp>
        <p:nvGrpSpPr>
          <p:cNvPr id="6" name="Group 6"/>
          <p:cNvGrpSpPr/>
          <p:nvPr/>
        </p:nvGrpSpPr>
        <p:grpSpPr>
          <a:xfrm>
            <a:off x="5163026" y="4270762"/>
            <a:ext cx="3827621" cy="4987538"/>
            <a:chOff x="0" y="0"/>
            <a:chExt cx="3841242" cy="5005287"/>
          </a:xfrm>
        </p:grpSpPr>
        <p:sp>
          <p:nvSpPr>
            <p:cNvPr id="7" name="Freeform 7"/>
            <p:cNvSpPr/>
            <p:nvPr/>
          </p:nvSpPr>
          <p:spPr>
            <a:xfrm>
              <a:off x="0" y="0"/>
              <a:ext cx="3841242" cy="5005287"/>
            </a:xfrm>
            <a:custGeom>
              <a:avLst/>
              <a:gdLst/>
              <a:ahLst/>
              <a:cxnLst/>
              <a:rect l="l" t="t" r="r" b="b"/>
              <a:pathLst>
                <a:path w="3841242" h="5005287">
                  <a:moveTo>
                    <a:pt x="0" y="0"/>
                  </a:moveTo>
                  <a:lnTo>
                    <a:pt x="0" y="5005287"/>
                  </a:lnTo>
                  <a:lnTo>
                    <a:pt x="3841242" y="5005287"/>
                  </a:lnTo>
                  <a:lnTo>
                    <a:pt x="3841242" y="0"/>
                  </a:lnTo>
                  <a:lnTo>
                    <a:pt x="0" y="0"/>
                  </a:lnTo>
                  <a:close/>
                  <a:moveTo>
                    <a:pt x="3780282" y="4944326"/>
                  </a:moveTo>
                  <a:lnTo>
                    <a:pt x="59690" y="4944326"/>
                  </a:lnTo>
                  <a:lnTo>
                    <a:pt x="59690" y="59690"/>
                  </a:lnTo>
                  <a:lnTo>
                    <a:pt x="3780282" y="59690"/>
                  </a:lnTo>
                  <a:lnTo>
                    <a:pt x="3780282" y="4944326"/>
                  </a:lnTo>
                  <a:close/>
                </a:path>
              </a:pathLst>
            </a:custGeom>
            <a:solidFill>
              <a:srgbClr val="F45320"/>
            </a:solidFill>
          </p:spPr>
        </p:sp>
      </p:grpSp>
      <p:grpSp>
        <p:nvGrpSpPr>
          <p:cNvPr id="8" name="Group 8"/>
          <p:cNvGrpSpPr/>
          <p:nvPr/>
        </p:nvGrpSpPr>
        <p:grpSpPr>
          <a:xfrm>
            <a:off x="9297353" y="4270762"/>
            <a:ext cx="3827621" cy="4987538"/>
            <a:chOff x="0" y="0"/>
            <a:chExt cx="3841242" cy="5005287"/>
          </a:xfrm>
        </p:grpSpPr>
        <p:sp>
          <p:nvSpPr>
            <p:cNvPr id="9" name="Freeform 9"/>
            <p:cNvSpPr/>
            <p:nvPr/>
          </p:nvSpPr>
          <p:spPr>
            <a:xfrm>
              <a:off x="0" y="0"/>
              <a:ext cx="3841242" cy="5005287"/>
            </a:xfrm>
            <a:custGeom>
              <a:avLst/>
              <a:gdLst/>
              <a:ahLst/>
              <a:cxnLst/>
              <a:rect l="l" t="t" r="r" b="b"/>
              <a:pathLst>
                <a:path w="3841242" h="5005287">
                  <a:moveTo>
                    <a:pt x="0" y="0"/>
                  </a:moveTo>
                  <a:lnTo>
                    <a:pt x="0" y="5005287"/>
                  </a:lnTo>
                  <a:lnTo>
                    <a:pt x="3841242" y="5005287"/>
                  </a:lnTo>
                  <a:lnTo>
                    <a:pt x="3841242" y="0"/>
                  </a:lnTo>
                  <a:lnTo>
                    <a:pt x="0" y="0"/>
                  </a:lnTo>
                  <a:close/>
                  <a:moveTo>
                    <a:pt x="3780282" y="4944326"/>
                  </a:moveTo>
                  <a:lnTo>
                    <a:pt x="59690" y="4944326"/>
                  </a:lnTo>
                  <a:lnTo>
                    <a:pt x="59690" y="59690"/>
                  </a:lnTo>
                  <a:lnTo>
                    <a:pt x="3780282" y="59690"/>
                  </a:lnTo>
                  <a:lnTo>
                    <a:pt x="3780282" y="4944326"/>
                  </a:lnTo>
                  <a:close/>
                </a:path>
              </a:pathLst>
            </a:custGeom>
            <a:solidFill>
              <a:srgbClr val="F45320"/>
            </a:solidFill>
          </p:spPr>
        </p:sp>
      </p:grpSp>
      <p:grpSp>
        <p:nvGrpSpPr>
          <p:cNvPr id="22" name="Group 22"/>
          <p:cNvGrpSpPr/>
          <p:nvPr/>
        </p:nvGrpSpPr>
        <p:grpSpPr>
          <a:xfrm>
            <a:off x="1028700" y="1256880"/>
            <a:ext cx="17846877" cy="1593355"/>
            <a:chOff x="0" y="0"/>
            <a:chExt cx="23795836" cy="2124474"/>
          </a:xfrm>
        </p:grpSpPr>
        <p:sp>
          <p:nvSpPr>
            <p:cNvPr id="23" name="AutoShape 23"/>
            <p:cNvSpPr/>
            <p:nvPr/>
          </p:nvSpPr>
          <p:spPr>
            <a:xfrm>
              <a:off x="0" y="0"/>
              <a:ext cx="23795836" cy="2124474"/>
            </a:xfrm>
            <a:prstGeom prst="rect">
              <a:avLst/>
            </a:prstGeom>
            <a:solidFill>
              <a:srgbClr val="243F9A"/>
            </a:solidFill>
          </p:spPr>
        </p:sp>
        <p:sp>
          <p:nvSpPr>
            <p:cNvPr id="24" name="TextBox 24"/>
            <p:cNvSpPr txBox="1"/>
            <p:nvPr/>
          </p:nvSpPr>
          <p:spPr>
            <a:xfrm>
              <a:off x="785954" y="316206"/>
              <a:ext cx="19807168" cy="1304925"/>
            </a:xfrm>
            <a:prstGeom prst="rect">
              <a:avLst/>
            </a:prstGeom>
          </p:spPr>
          <p:txBody>
            <a:bodyPr lIns="0" tIns="0" rIns="0" bIns="0" rtlCol="0" anchor="t">
              <a:spAutoFit/>
            </a:bodyPr>
            <a:lstStyle/>
            <a:p>
              <a:pPr>
                <a:lnSpc>
                  <a:spcPts val="8100"/>
                </a:lnSpc>
              </a:pPr>
              <a:r>
                <a:rPr lang="en-US" sz="6000" spc="179" dirty="0">
                  <a:solidFill>
                    <a:srgbClr val="FFFFFF"/>
                  </a:solidFill>
                  <a:latin typeface="Arial Black" panose="020B0A04020102020204" pitchFamily="34" charset="0"/>
                </a:rPr>
                <a:t>Our Facility</a:t>
              </a:r>
            </a:p>
          </p:txBody>
        </p:sp>
      </p:grpSp>
      <p:pic>
        <p:nvPicPr>
          <p:cNvPr id="26" name="Picture 25">
            <a:extLst>
              <a:ext uri="{FF2B5EF4-FFF2-40B4-BE49-F238E27FC236}">
                <a16:creationId xmlns:a16="http://schemas.microsoft.com/office/drawing/2014/main" id="{FFF332A6-DF12-405B-9DAB-0CC35D5DBCB9}"/>
              </a:ext>
            </a:extLst>
          </p:cNvPr>
          <p:cNvPicPr>
            <a:picLocks noChangeAspect="1"/>
          </p:cNvPicPr>
          <p:nvPr/>
        </p:nvPicPr>
        <p:blipFill rotWithShape="1">
          <a:blip r:embed="rId2"/>
          <a:srcRect r="32283"/>
          <a:stretch/>
        </p:blipFill>
        <p:spPr>
          <a:xfrm>
            <a:off x="1295400" y="4558176"/>
            <a:ext cx="3276600" cy="4471944"/>
          </a:xfrm>
          <a:prstGeom prst="rect">
            <a:avLst/>
          </a:prstGeom>
        </p:spPr>
      </p:pic>
      <p:pic>
        <p:nvPicPr>
          <p:cNvPr id="28" name="Picture 27">
            <a:extLst>
              <a:ext uri="{FF2B5EF4-FFF2-40B4-BE49-F238E27FC236}">
                <a16:creationId xmlns:a16="http://schemas.microsoft.com/office/drawing/2014/main" id="{28E0AEA3-3D08-466E-AC1D-40BA59E2FA7F}"/>
              </a:ext>
            </a:extLst>
          </p:cNvPr>
          <p:cNvPicPr>
            <a:picLocks noChangeAspect="1"/>
          </p:cNvPicPr>
          <p:nvPr/>
        </p:nvPicPr>
        <p:blipFill>
          <a:blip r:embed="rId3"/>
          <a:stretch>
            <a:fillRect/>
          </a:stretch>
        </p:blipFill>
        <p:spPr>
          <a:xfrm>
            <a:off x="5410199" y="4530417"/>
            <a:ext cx="3317187" cy="4499703"/>
          </a:xfrm>
          <a:prstGeom prst="rect">
            <a:avLst/>
          </a:prstGeom>
        </p:spPr>
      </p:pic>
      <p:pic>
        <p:nvPicPr>
          <p:cNvPr id="30" name="Picture 29">
            <a:extLst>
              <a:ext uri="{FF2B5EF4-FFF2-40B4-BE49-F238E27FC236}">
                <a16:creationId xmlns:a16="http://schemas.microsoft.com/office/drawing/2014/main" id="{D85642B2-BA75-4FBB-970A-6E3F72657681}"/>
              </a:ext>
            </a:extLst>
          </p:cNvPr>
          <p:cNvPicPr>
            <a:picLocks noChangeAspect="1"/>
          </p:cNvPicPr>
          <p:nvPr/>
        </p:nvPicPr>
        <p:blipFill>
          <a:blip r:embed="rId4"/>
          <a:stretch>
            <a:fillRect/>
          </a:stretch>
        </p:blipFill>
        <p:spPr>
          <a:xfrm>
            <a:off x="9584888" y="4530417"/>
            <a:ext cx="3252550" cy="4499703"/>
          </a:xfrm>
          <a:prstGeom prst="rect">
            <a:avLst/>
          </a:prstGeom>
        </p:spPr>
      </p:pic>
      <p:pic>
        <p:nvPicPr>
          <p:cNvPr id="32" name="Picture 31">
            <a:extLst>
              <a:ext uri="{FF2B5EF4-FFF2-40B4-BE49-F238E27FC236}">
                <a16:creationId xmlns:a16="http://schemas.microsoft.com/office/drawing/2014/main" id="{B7DC9717-866F-426B-AB7C-D68A493E89AA}"/>
              </a:ext>
            </a:extLst>
          </p:cNvPr>
          <p:cNvPicPr>
            <a:picLocks noChangeAspect="1"/>
          </p:cNvPicPr>
          <p:nvPr/>
        </p:nvPicPr>
        <p:blipFill rotWithShape="1">
          <a:blip r:embed="rId5"/>
          <a:srcRect l="19331" r="31027"/>
          <a:stretch/>
        </p:blipFill>
        <p:spPr>
          <a:xfrm>
            <a:off x="13716000" y="4504349"/>
            <a:ext cx="3276600" cy="4457700"/>
          </a:xfrm>
          <a:prstGeom prst="rect">
            <a:avLst/>
          </a:prstGeom>
        </p:spPr>
      </p:pic>
      <p:sp>
        <p:nvSpPr>
          <p:cNvPr id="33" name="TextBox 32">
            <a:extLst>
              <a:ext uri="{FF2B5EF4-FFF2-40B4-BE49-F238E27FC236}">
                <a16:creationId xmlns:a16="http://schemas.microsoft.com/office/drawing/2014/main" id="{DDF7CFCB-97F6-4B7F-888E-27E0FB0AA639}"/>
              </a:ext>
            </a:extLst>
          </p:cNvPr>
          <p:cNvSpPr txBox="1"/>
          <p:nvPr/>
        </p:nvSpPr>
        <p:spPr>
          <a:xfrm>
            <a:off x="463225" y="3342053"/>
            <a:ext cx="16535400" cy="493212"/>
          </a:xfrm>
          <a:prstGeom prst="rect">
            <a:avLst/>
          </a:prstGeom>
          <a:noFill/>
        </p:spPr>
        <p:txBody>
          <a:bodyPr wrap="square">
            <a:spAutoFit/>
          </a:bodyPr>
          <a:lstStyle/>
          <a:p>
            <a:pPr algn="r">
              <a:lnSpc>
                <a:spcPct val="150000"/>
              </a:lnSpc>
            </a:pPr>
            <a:r>
              <a:rPr lang="en-US" sz="2000" b="1" spc="112" dirty="0">
                <a:solidFill>
                  <a:srgbClr val="22409D"/>
                </a:solidFill>
                <a:latin typeface="Lato Italics"/>
              </a:rPr>
              <a:t>“This facility was built from the ground up with food safety as a driving force behind every design.” – Michael Davis, VP of Processing</a:t>
            </a:r>
          </a:p>
        </p:txBody>
      </p:sp>
    </p:spTree>
    <p:extLst>
      <p:ext uri="{BB962C8B-B14F-4D97-AF65-F5344CB8AC3E}">
        <p14:creationId xmlns:p14="http://schemas.microsoft.com/office/powerpoint/2010/main" val="1391359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52964" y="-250433"/>
            <a:ext cx="5507101" cy="10777614"/>
          </a:xfrm>
          <a:prstGeom prst="rect">
            <a:avLst/>
          </a:prstGeom>
          <a:solidFill>
            <a:srgbClr val="243F9A"/>
          </a:solidFill>
        </p:spPr>
      </p:sp>
      <p:sp>
        <p:nvSpPr>
          <p:cNvPr id="4" name="AutoShape 4"/>
          <p:cNvSpPr/>
          <p:nvPr/>
        </p:nvSpPr>
        <p:spPr>
          <a:xfrm>
            <a:off x="8763000" y="7658100"/>
            <a:ext cx="10165783" cy="1991819"/>
          </a:xfrm>
          <a:prstGeom prst="rect">
            <a:avLst/>
          </a:prstGeom>
          <a:solidFill>
            <a:srgbClr val="F45320"/>
          </a:solidFill>
        </p:spPr>
      </p:sp>
      <p:pic>
        <p:nvPicPr>
          <p:cNvPr id="5" name="Picture 5"/>
          <p:cNvPicPr>
            <a:picLocks noChangeAspect="1"/>
          </p:cNvPicPr>
          <p:nvPr/>
        </p:nvPicPr>
        <p:blipFill>
          <a:blip r:embed="rId2"/>
          <a:srcRect/>
          <a:stretch>
            <a:fillRect/>
          </a:stretch>
        </p:blipFill>
        <p:spPr>
          <a:xfrm>
            <a:off x="14784444" y="226143"/>
            <a:ext cx="3333159" cy="1668583"/>
          </a:xfrm>
          <a:prstGeom prst="rect">
            <a:avLst/>
          </a:prstGeom>
        </p:spPr>
      </p:pic>
      <p:sp>
        <p:nvSpPr>
          <p:cNvPr id="8" name="TextBox 8"/>
          <p:cNvSpPr txBox="1"/>
          <p:nvPr/>
        </p:nvSpPr>
        <p:spPr>
          <a:xfrm rot="-5400000">
            <a:off x="-2919275" y="4877707"/>
            <a:ext cx="8200116" cy="521335"/>
          </a:xfrm>
          <a:prstGeom prst="rect">
            <a:avLst/>
          </a:prstGeom>
        </p:spPr>
        <p:txBody>
          <a:bodyPr lIns="0" tIns="0" rIns="0" bIns="0" rtlCol="0" anchor="t">
            <a:spAutoFit/>
          </a:bodyPr>
          <a:lstStyle/>
          <a:p>
            <a:pPr algn="ctr">
              <a:lnSpc>
                <a:spcPts val="4160"/>
              </a:lnSpc>
            </a:pPr>
            <a:r>
              <a:rPr lang="en-US" sz="3200" spc="288" dirty="0">
                <a:solidFill>
                  <a:srgbClr val="243F9A"/>
                </a:solidFill>
                <a:latin typeface="Lato Bold"/>
              </a:rPr>
              <a:t>HIS 107 WITH PROF. GREE</a:t>
            </a:r>
            <a:r>
              <a:rPr lang="en-US" sz="3200" spc="288" dirty="0">
                <a:solidFill>
                  <a:srgbClr val="243F9A"/>
                </a:solidFill>
                <a:latin typeface="Lato"/>
              </a:rPr>
              <a:t>N</a:t>
            </a:r>
            <a:r>
              <a:rPr lang="en-US" sz="3200" spc="288" dirty="0">
                <a:solidFill>
                  <a:srgbClr val="243F9A"/>
                </a:solidFill>
                <a:latin typeface="Lato Bold"/>
              </a:rPr>
              <a:t>E</a:t>
            </a:r>
          </a:p>
        </p:txBody>
      </p:sp>
      <p:sp>
        <p:nvSpPr>
          <p:cNvPr id="9" name="TextBox 9"/>
          <p:cNvSpPr txBox="1"/>
          <p:nvPr/>
        </p:nvSpPr>
        <p:spPr>
          <a:xfrm>
            <a:off x="8430445" y="2246837"/>
            <a:ext cx="9253639" cy="861774"/>
          </a:xfrm>
          <a:prstGeom prst="rect">
            <a:avLst/>
          </a:prstGeom>
        </p:spPr>
        <p:txBody>
          <a:bodyPr wrap="square" lIns="0" tIns="0" rIns="0" bIns="0" rtlCol="0" anchor="t">
            <a:spAutoFit/>
          </a:bodyPr>
          <a:lstStyle/>
          <a:p>
            <a:r>
              <a:rPr lang="en-US" sz="2800" spc="299" dirty="0">
                <a:solidFill>
                  <a:srgbClr val="243F9A"/>
                </a:solidFill>
                <a:latin typeface="Arial Black" panose="020B0A04020102020204" pitchFamily="34" charset="0"/>
              </a:rPr>
              <a:t>Providing Sustainable Cold Storage </a:t>
            </a:r>
          </a:p>
          <a:p>
            <a:r>
              <a:rPr lang="en-US" sz="2800" spc="299" dirty="0">
                <a:solidFill>
                  <a:srgbClr val="243F9A"/>
                </a:solidFill>
                <a:latin typeface="Arial Black" panose="020B0A04020102020204" pitchFamily="34" charset="0"/>
              </a:rPr>
              <a:t>and Innovative Supply Chain Solutions</a:t>
            </a:r>
          </a:p>
        </p:txBody>
      </p:sp>
      <p:sp>
        <p:nvSpPr>
          <p:cNvPr id="10" name="TextBox 10"/>
          <p:cNvSpPr txBox="1"/>
          <p:nvPr/>
        </p:nvSpPr>
        <p:spPr>
          <a:xfrm>
            <a:off x="9088765" y="7958318"/>
            <a:ext cx="8797140" cy="1191801"/>
          </a:xfrm>
          <a:prstGeom prst="rect">
            <a:avLst/>
          </a:prstGeom>
        </p:spPr>
        <p:txBody>
          <a:bodyPr wrap="square" lIns="0" tIns="0" rIns="0" bIns="0" rtlCol="0" anchor="t">
            <a:spAutoFit/>
          </a:bodyPr>
          <a:lstStyle/>
          <a:p>
            <a:pPr algn="ctr">
              <a:lnSpc>
                <a:spcPct val="150000"/>
              </a:lnSpc>
            </a:pPr>
            <a:r>
              <a:rPr lang="en-US" spc="112" dirty="0">
                <a:solidFill>
                  <a:srgbClr val="FFFFFF"/>
                </a:solidFill>
                <a:latin typeface="Lato Italics"/>
              </a:rPr>
              <a:t>Palmetto Processing Solutions’ temperature-controlled facility provides the cold storage your company needs to grow and expand its reach.  Our building and equipment were designed with a heavy focus on  quality control and food safety</a:t>
            </a:r>
          </a:p>
        </p:txBody>
      </p:sp>
      <p:pic>
        <p:nvPicPr>
          <p:cNvPr id="12" name="Picture 11" descr="A warehouse full of boxes&#10;&#10;Description automatically generated with low confidence">
            <a:extLst>
              <a:ext uri="{FF2B5EF4-FFF2-40B4-BE49-F238E27FC236}">
                <a16:creationId xmlns:a16="http://schemas.microsoft.com/office/drawing/2014/main" id="{734DEC1C-B8B5-4217-B59C-C30A5102549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4445" r="14445"/>
          <a:stretch/>
        </p:blipFill>
        <p:spPr>
          <a:xfrm>
            <a:off x="1759325" y="1331806"/>
            <a:ext cx="5863735" cy="7818313"/>
          </a:xfrm>
          <a:prstGeom prst="rect">
            <a:avLst/>
          </a:prstGeom>
        </p:spPr>
      </p:pic>
      <p:grpSp>
        <p:nvGrpSpPr>
          <p:cNvPr id="6" name="Group 6"/>
          <p:cNvGrpSpPr/>
          <p:nvPr/>
        </p:nvGrpSpPr>
        <p:grpSpPr>
          <a:xfrm>
            <a:off x="1585979" y="1136880"/>
            <a:ext cx="6172199" cy="8121419"/>
            <a:chOff x="0" y="0"/>
            <a:chExt cx="1913890" cy="2661830"/>
          </a:xfrm>
        </p:grpSpPr>
        <p:sp>
          <p:nvSpPr>
            <p:cNvPr id="7" name="Freeform 7"/>
            <p:cNvSpPr/>
            <p:nvPr/>
          </p:nvSpPr>
          <p:spPr>
            <a:xfrm>
              <a:off x="0" y="0"/>
              <a:ext cx="1913890" cy="2661830"/>
            </a:xfrm>
            <a:custGeom>
              <a:avLst/>
              <a:gdLst/>
              <a:ahLst/>
              <a:cxnLst/>
              <a:rect l="l" t="t" r="r" b="b"/>
              <a:pathLst>
                <a:path w="1913890" h="2661830">
                  <a:moveTo>
                    <a:pt x="0" y="0"/>
                  </a:moveTo>
                  <a:lnTo>
                    <a:pt x="0" y="2661830"/>
                  </a:lnTo>
                  <a:lnTo>
                    <a:pt x="1913890" y="2661830"/>
                  </a:lnTo>
                  <a:lnTo>
                    <a:pt x="1913890" y="0"/>
                  </a:lnTo>
                  <a:lnTo>
                    <a:pt x="0" y="0"/>
                  </a:lnTo>
                  <a:close/>
                  <a:moveTo>
                    <a:pt x="1852930" y="2600870"/>
                  </a:moveTo>
                  <a:lnTo>
                    <a:pt x="59690" y="2600870"/>
                  </a:lnTo>
                  <a:lnTo>
                    <a:pt x="59690" y="59690"/>
                  </a:lnTo>
                  <a:lnTo>
                    <a:pt x="1852930" y="59690"/>
                  </a:lnTo>
                  <a:lnTo>
                    <a:pt x="1852930" y="2600870"/>
                  </a:lnTo>
                  <a:close/>
                </a:path>
              </a:pathLst>
            </a:custGeom>
            <a:solidFill>
              <a:srgbClr val="FFFFFF"/>
            </a:solidFill>
          </p:spPr>
        </p:sp>
      </p:grpSp>
      <p:sp>
        <p:nvSpPr>
          <p:cNvPr id="14" name="TextBox 13">
            <a:extLst>
              <a:ext uri="{FF2B5EF4-FFF2-40B4-BE49-F238E27FC236}">
                <a16:creationId xmlns:a16="http://schemas.microsoft.com/office/drawing/2014/main" id="{962A3274-7732-4DE3-A173-7E615CC54463}"/>
              </a:ext>
            </a:extLst>
          </p:cNvPr>
          <p:cNvSpPr txBox="1"/>
          <p:nvPr/>
        </p:nvSpPr>
        <p:spPr>
          <a:xfrm>
            <a:off x="8417957" y="3737960"/>
            <a:ext cx="8110718" cy="923330"/>
          </a:xfrm>
          <a:prstGeom prst="rect">
            <a:avLst/>
          </a:prstGeom>
          <a:noFill/>
        </p:spPr>
        <p:txBody>
          <a:bodyPr wrap="square">
            <a:spAutoFit/>
          </a:bodyPr>
          <a:lstStyle/>
          <a:p>
            <a:r>
              <a:rPr lang="en-US" b="1" spc="112" dirty="0">
                <a:solidFill>
                  <a:srgbClr val="F45320"/>
                </a:solidFill>
                <a:latin typeface="Lato Italics"/>
              </a:rPr>
              <a:t>Timing: December through June</a:t>
            </a:r>
          </a:p>
          <a:p>
            <a:endParaRPr lang="en-US" b="1" spc="112" dirty="0">
              <a:solidFill>
                <a:srgbClr val="F45320"/>
              </a:solidFill>
              <a:latin typeface="Lato Italics"/>
            </a:endParaRPr>
          </a:p>
          <a:p>
            <a:r>
              <a:rPr lang="en-US" b="1" spc="112" dirty="0">
                <a:solidFill>
                  <a:srgbClr val="F45320"/>
                </a:solidFill>
                <a:latin typeface="Lato Italics"/>
              </a:rPr>
              <a:t>Space Available: 2500 Pallet Spaces (40” W x 48” L x 84” H)</a:t>
            </a:r>
          </a:p>
        </p:txBody>
      </p:sp>
      <p:sp>
        <p:nvSpPr>
          <p:cNvPr id="15" name="TextBox 14">
            <a:extLst>
              <a:ext uri="{FF2B5EF4-FFF2-40B4-BE49-F238E27FC236}">
                <a16:creationId xmlns:a16="http://schemas.microsoft.com/office/drawing/2014/main" id="{BDC1AB61-9950-4F29-A9E1-6A66BF0652DE}"/>
              </a:ext>
            </a:extLst>
          </p:cNvPr>
          <p:cNvSpPr txBox="1"/>
          <p:nvPr/>
        </p:nvSpPr>
        <p:spPr>
          <a:xfrm>
            <a:off x="9144000" y="5453859"/>
            <a:ext cx="8528052" cy="1704441"/>
          </a:xfrm>
          <a:prstGeom prst="rect">
            <a:avLst/>
          </a:prstGeom>
          <a:noFill/>
        </p:spPr>
        <p:txBody>
          <a:bodyPr wrap="square">
            <a:spAutoFit/>
          </a:bodyPr>
          <a:lstStyle/>
          <a:p>
            <a:pPr algn="r">
              <a:lnSpc>
                <a:spcPct val="150000"/>
              </a:lnSpc>
            </a:pPr>
            <a:r>
              <a:rPr lang="en-US" b="1" spc="112" dirty="0">
                <a:solidFill>
                  <a:srgbClr val="22409D"/>
                </a:solidFill>
                <a:latin typeface="Lato Italics"/>
              </a:rPr>
              <a:t>Quality and honesty – that’s our pledge to you. Your reputation is in good hands with our reliable temperature-controlled infrastructure, proven processes, innovative technology, and world-class customer service.” </a:t>
            </a:r>
          </a:p>
          <a:p>
            <a:pPr algn="r">
              <a:lnSpc>
                <a:spcPct val="150000"/>
              </a:lnSpc>
            </a:pPr>
            <a:r>
              <a:rPr lang="en-US" b="1" spc="112" dirty="0">
                <a:solidFill>
                  <a:srgbClr val="22409D"/>
                </a:solidFill>
                <a:latin typeface="Lato Italics"/>
              </a:rPr>
              <a:t>– Lori Anne Carr, Owner and President </a:t>
            </a:r>
          </a:p>
        </p:txBody>
      </p:sp>
    </p:spTree>
    <p:extLst>
      <p:ext uri="{BB962C8B-B14F-4D97-AF65-F5344CB8AC3E}">
        <p14:creationId xmlns:p14="http://schemas.microsoft.com/office/powerpoint/2010/main" val="10291582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807ac12-aa23-4fd4-8782-2ef69943cdfc" xsi:nil="true"/>
    <lcf76f155ced4ddcb4097134ff3c332f xmlns="64455384-13ed-4147-a987-51a03a7d551a">
      <Terms xmlns="http://schemas.microsoft.com/office/infopath/2007/PartnerControls"/>
    </lcf76f155ced4ddcb4097134ff3c332f>
    <SharedWithUsers xmlns="b807ac12-aa23-4fd4-8782-2ef69943cdfc">
      <UserInfo>
        <DisplayName>Naba Bakar</DisplayName>
        <AccountId>17</AccountId>
        <AccountType/>
      </UserInfo>
      <UserInfo>
        <DisplayName>Shampaign Fields</DisplayName>
        <AccountId>28</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8EDE15F376B62499B13321D10B8FC17" ma:contentTypeVersion="18" ma:contentTypeDescription="Create a new document." ma:contentTypeScope="" ma:versionID="15dc954369ba011522f76d174e313139">
  <xsd:schema xmlns:xsd="http://www.w3.org/2001/XMLSchema" xmlns:xs="http://www.w3.org/2001/XMLSchema" xmlns:p="http://schemas.microsoft.com/office/2006/metadata/properties" xmlns:ns2="64455384-13ed-4147-a987-51a03a7d551a" xmlns:ns3="b807ac12-aa23-4fd4-8782-2ef69943cdfc" targetNamespace="http://schemas.microsoft.com/office/2006/metadata/properties" ma:root="true" ma:fieldsID="42dd9bd8b0f927b68ed5e92bb4079e2f" ns2:_="" ns3:_="">
    <xsd:import namespace="64455384-13ed-4147-a987-51a03a7d551a"/>
    <xsd:import namespace="b807ac12-aa23-4fd4-8782-2ef69943cdf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LengthInSeconds" minOccurs="0"/>
                <xsd:element ref="ns2:MediaServiceDateTaken"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455384-13ed-4147-a987-51a03a7d55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22f7bee-60fc-4f04-823a-08cb65e60a7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807ac12-aa23-4fd4-8782-2ef69943cdfc"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057055c-982f-46f9-be90-e813f6be75b0}" ma:internalName="TaxCatchAll" ma:showField="CatchAllData" ma:web="b807ac12-aa23-4fd4-8782-2ef69943cd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E949E4-154C-4204-B32E-C22C778813A8}">
  <ds:schemaRefs>
    <ds:schemaRef ds:uri="http://schemas.microsoft.com/sharepoint/v3/contenttype/forms"/>
  </ds:schemaRefs>
</ds:datastoreItem>
</file>

<file path=customXml/itemProps2.xml><?xml version="1.0" encoding="utf-8"?>
<ds:datastoreItem xmlns:ds="http://schemas.openxmlformats.org/officeDocument/2006/customXml" ds:itemID="{69119566-D65E-4192-B139-545BE22F922C}">
  <ds:schemaRefs>
    <ds:schemaRef ds:uri="http://schemas.microsoft.com/office/2006/metadata/properties"/>
    <ds:schemaRef ds:uri="http://schemas.microsoft.com/office/infopath/2007/PartnerControls"/>
    <ds:schemaRef ds:uri="b807ac12-aa23-4fd4-8782-2ef69943cdfc"/>
    <ds:schemaRef ds:uri="64455384-13ed-4147-a987-51a03a7d551a"/>
  </ds:schemaRefs>
</ds:datastoreItem>
</file>

<file path=customXml/itemProps3.xml><?xml version="1.0" encoding="utf-8"?>
<ds:datastoreItem xmlns:ds="http://schemas.openxmlformats.org/officeDocument/2006/customXml" ds:itemID="{251D1E21-F9CA-4A67-9455-C1E6825D9B6B}"/>
</file>

<file path=docProps/app.xml><?xml version="1.0" encoding="utf-8"?>
<Properties xmlns="http://schemas.openxmlformats.org/officeDocument/2006/extended-properties" xmlns:vt="http://schemas.openxmlformats.org/officeDocument/2006/docPropsVTypes">
  <TotalTime>110</TotalTime>
  <Words>806</Words>
  <Application>Microsoft Office PowerPoint</Application>
  <PresentationFormat>Custom</PresentationFormat>
  <Paragraphs>78</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Courier New</vt:lpstr>
      <vt:lpstr>Arial Black</vt:lpstr>
      <vt:lpstr>Lato Italics</vt:lpstr>
      <vt:lpstr>Lato Bold</vt:lpstr>
      <vt:lpstr>Calibri</vt:lpstr>
      <vt:lpstr>Lato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Brown Classic History Education Presentation</dc:title>
  <dc:creator>Shampaign Fields</dc:creator>
  <cp:lastModifiedBy>Ashley Pursel</cp:lastModifiedBy>
  <cp:revision>48</cp:revision>
  <dcterms:created xsi:type="dcterms:W3CDTF">2006-08-16T00:00:00Z</dcterms:created>
  <dcterms:modified xsi:type="dcterms:W3CDTF">2023-07-11T13:42:46Z</dcterms:modified>
  <dc:identifier>DAEvMJTWjCM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0x010100D8EDE15F376B62499B13321D10B8FC17</vt:lpwstr>
  </property>
  <property fmtid="{D5CDD505-2E9C-101B-9397-08002B2CF9AE}" pid="3" name="Order">
    <vt:r8>4500</vt:r8>
  </property>
  <property fmtid="{D5CDD505-2E9C-101B-9397-08002B2CF9AE}" pid="4" name="MediaServiceImageTags">
    <vt:lpwstr/>
  </property>
</Properties>
</file>